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80"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9144000" cy="5143500" type="screen16x9"/>
  <p:notesSz cx="6858000" cy="9144000"/>
  <p:embeddedFontLst>
    <p:embeddedFont>
      <p:font typeface="Roboto Mono"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e729ec65d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e729ec65d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was testing carried out? </a:t>
            </a:r>
            <a:endParaRPr/>
          </a:p>
          <a:p>
            <a:pPr marL="0" lvl="0" indent="0" algn="l" rtl="0">
              <a:spcBef>
                <a:spcPts val="0"/>
              </a:spcBef>
              <a:spcAft>
                <a:spcPts val="0"/>
              </a:spcAft>
              <a:buNone/>
            </a:pPr>
            <a:r>
              <a:rPr lang="en"/>
              <a:t>-Used an instrumented impact hammer</a:t>
            </a:r>
            <a:endParaRPr/>
          </a:p>
          <a:p>
            <a:pPr marL="0" lvl="0" indent="0" algn="l" rtl="0">
              <a:spcBef>
                <a:spcPts val="0"/>
              </a:spcBef>
              <a:spcAft>
                <a:spcPts val="0"/>
              </a:spcAft>
              <a:buNone/>
            </a:pPr>
            <a:r>
              <a:rPr lang="en"/>
              <a:t>-Used Accelerometer to read impulse response of the MSIT close to the impact location</a:t>
            </a:r>
            <a:endParaRPr/>
          </a:p>
          <a:p>
            <a:pPr marL="0" lvl="0" indent="0" algn="l" rtl="0">
              <a:spcBef>
                <a:spcPts val="0"/>
              </a:spcBef>
              <a:spcAft>
                <a:spcPts val="0"/>
              </a:spcAft>
              <a:buNone/>
            </a:pPr>
            <a:r>
              <a:rPr lang="en"/>
              <a:t>-Used second accelerometer to read impulse response of MSIT far from impact locaiton and determine transfer function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f5d39b86a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f5d39b86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f5d39b86a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f5d39b86a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Impact hammer used to carry out testing</a:t>
            </a:r>
            <a:endParaRPr/>
          </a:p>
          <a:p>
            <a:pPr marL="0" lvl="0" indent="0" algn="l" rtl="0">
              <a:spcBef>
                <a:spcPts val="0"/>
              </a:spcBef>
              <a:spcAft>
                <a:spcPts val="0"/>
              </a:spcAft>
              <a:buNone/>
            </a:pPr>
            <a:r>
              <a:rPr lang="en"/>
              <a:t>-Puts an short impulse into the structure</a:t>
            </a:r>
            <a:endParaRPr/>
          </a:p>
          <a:p>
            <a:pPr marL="0" lvl="0" indent="0" algn="l" rtl="0">
              <a:spcBef>
                <a:spcPts val="0"/>
              </a:spcBef>
              <a:spcAft>
                <a:spcPts val="0"/>
              </a:spcAft>
              <a:buNone/>
            </a:pPr>
            <a:r>
              <a:rPr lang="en"/>
              <a:t>-Covers wide range of frequencies</a:t>
            </a:r>
            <a:endParaRPr/>
          </a:p>
          <a:p>
            <a:pPr marL="0" lvl="0" indent="0" algn="l" rtl="0">
              <a:spcBef>
                <a:spcPts val="0"/>
              </a:spcBef>
              <a:spcAft>
                <a:spcPts val="0"/>
              </a:spcAft>
              <a:buNone/>
            </a:pPr>
            <a:r>
              <a:rPr lang="en"/>
              <a:t>-Low signal to noise ratio, need to average multiple hits</a:t>
            </a:r>
            <a:endParaRPr/>
          </a:p>
          <a:p>
            <a:pPr marL="0" lvl="0" indent="0" algn="l" rtl="0">
              <a:spcBef>
                <a:spcPts val="0"/>
              </a:spcBef>
              <a:spcAft>
                <a:spcPts val="0"/>
              </a:spcAft>
              <a:buNone/>
            </a:pPr>
            <a:r>
              <a:rPr lang="en"/>
              <a:t>-Notice timescale of time domain plot</a:t>
            </a:r>
            <a:endParaRPr/>
          </a:p>
        </p:txBody>
      </p:sp>
    </p:spTree>
    <p:extLst>
      <p:ext uri="{BB962C8B-B14F-4D97-AF65-F5344CB8AC3E}">
        <p14:creationId xmlns:p14="http://schemas.microsoft.com/office/powerpoint/2010/main" val="4272081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f5d39b86a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f5d39b86a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Impact hammer used to carry out testing</a:t>
            </a:r>
            <a:endParaRPr/>
          </a:p>
          <a:p>
            <a:pPr marL="0" lvl="0" indent="0" algn="l" rtl="0">
              <a:spcBef>
                <a:spcPts val="0"/>
              </a:spcBef>
              <a:spcAft>
                <a:spcPts val="0"/>
              </a:spcAft>
              <a:buNone/>
            </a:pPr>
            <a:r>
              <a:rPr lang="en"/>
              <a:t>-Puts an short impulse into the structure</a:t>
            </a:r>
            <a:endParaRPr/>
          </a:p>
          <a:p>
            <a:pPr marL="0" lvl="0" indent="0" algn="l" rtl="0">
              <a:spcBef>
                <a:spcPts val="0"/>
              </a:spcBef>
              <a:spcAft>
                <a:spcPts val="0"/>
              </a:spcAft>
              <a:buNone/>
            </a:pPr>
            <a:r>
              <a:rPr lang="en"/>
              <a:t>-Covers wide range of frequencies</a:t>
            </a:r>
            <a:endParaRPr/>
          </a:p>
          <a:p>
            <a:pPr marL="0" lvl="0" indent="0" algn="l" rtl="0">
              <a:spcBef>
                <a:spcPts val="0"/>
              </a:spcBef>
              <a:spcAft>
                <a:spcPts val="0"/>
              </a:spcAft>
              <a:buNone/>
            </a:pPr>
            <a:r>
              <a:rPr lang="en"/>
              <a:t>-Low signal to noise ratio, need to average multiple hits</a:t>
            </a:r>
            <a:endParaRPr/>
          </a:p>
          <a:p>
            <a:pPr marL="0" lvl="0" indent="0" algn="l" rtl="0">
              <a:spcBef>
                <a:spcPts val="0"/>
              </a:spcBef>
              <a:spcAft>
                <a:spcPts val="0"/>
              </a:spcAft>
              <a:buNone/>
            </a:pPr>
            <a:r>
              <a:rPr lang="en"/>
              <a:t>-Notice timescale of time domain plot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5d39b86a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5d39b86a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Impact hammer used to carry out testing</a:t>
            </a:r>
            <a:endParaRPr/>
          </a:p>
          <a:p>
            <a:pPr marL="0" lvl="0" indent="0" algn="l" rtl="0">
              <a:spcBef>
                <a:spcPts val="0"/>
              </a:spcBef>
              <a:spcAft>
                <a:spcPts val="0"/>
              </a:spcAft>
              <a:buNone/>
            </a:pPr>
            <a:r>
              <a:rPr lang="en"/>
              <a:t>-Puts an short impulse into the structure</a:t>
            </a:r>
            <a:endParaRPr/>
          </a:p>
          <a:p>
            <a:pPr marL="0" lvl="0" indent="0" algn="l" rtl="0">
              <a:spcBef>
                <a:spcPts val="0"/>
              </a:spcBef>
              <a:spcAft>
                <a:spcPts val="0"/>
              </a:spcAft>
              <a:buNone/>
            </a:pPr>
            <a:r>
              <a:rPr lang="en"/>
              <a:t>-Covers wide range of frequencies</a:t>
            </a:r>
            <a:endParaRPr/>
          </a:p>
          <a:p>
            <a:pPr marL="0" lvl="0" indent="0" algn="l" rtl="0">
              <a:spcBef>
                <a:spcPts val="0"/>
              </a:spcBef>
              <a:spcAft>
                <a:spcPts val="0"/>
              </a:spcAft>
              <a:buNone/>
            </a:pPr>
            <a:r>
              <a:rPr lang="en"/>
              <a:t>-Low signal to noise ratio, need to average multiple hits</a:t>
            </a:r>
            <a:endParaRPr/>
          </a:p>
          <a:p>
            <a:pPr marL="0" lvl="0" indent="0" algn="l" rtl="0">
              <a:spcBef>
                <a:spcPts val="0"/>
              </a:spcBef>
              <a:spcAft>
                <a:spcPts val="0"/>
              </a:spcAft>
              <a:buNone/>
            </a:pPr>
            <a:r>
              <a:rPr lang="en"/>
              <a:t>-Notice timescale of time domain plot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f5d39b86a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5f5d39b86a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Impact hammer used to carry out testing</a:t>
            </a:r>
            <a:endParaRPr/>
          </a:p>
          <a:p>
            <a:pPr marL="0" lvl="0" indent="0" algn="l" rtl="0">
              <a:spcBef>
                <a:spcPts val="0"/>
              </a:spcBef>
              <a:spcAft>
                <a:spcPts val="0"/>
              </a:spcAft>
              <a:buNone/>
            </a:pPr>
            <a:r>
              <a:rPr lang="en"/>
              <a:t>-Puts an short impulse into the structure</a:t>
            </a:r>
            <a:endParaRPr/>
          </a:p>
          <a:p>
            <a:pPr marL="0" lvl="0" indent="0" algn="l" rtl="0">
              <a:spcBef>
                <a:spcPts val="0"/>
              </a:spcBef>
              <a:spcAft>
                <a:spcPts val="0"/>
              </a:spcAft>
              <a:buNone/>
            </a:pPr>
            <a:r>
              <a:rPr lang="en"/>
              <a:t>-Covers wide range of frequencies</a:t>
            </a:r>
            <a:endParaRPr/>
          </a:p>
          <a:p>
            <a:pPr marL="0" lvl="0" indent="0" algn="l" rtl="0">
              <a:spcBef>
                <a:spcPts val="0"/>
              </a:spcBef>
              <a:spcAft>
                <a:spcPts val="0"/>
              </a:spcAft>
              <a:buNone/>
            </a:pPr>
            <a:r>
              <a:rPr lang="en"/>
              <a:t>-Low signal to noise ratio, need to average multiple hits</a:t>
            </a:r>
            <a:endParaRPr/>
          </a:p>
          <a:p>
            <a:pPr marL="0" lvl="0" indent="0" algn="l" rtl="0">
              <a:spcBef>
                <a:spcPts val="0"/>
              </a:spcBef>
              <a:spcAft>
                <a:spcPts val="0"/>
              </a:spcAft>
              <a:buNone/>
            </a:pPr>
            <a:r>
              <a:rPr lang="en"/>
              <a:t>-Notice timescale of time domain plot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f5d39b86a_3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f5d39b86a_3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f5d39b86a_1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f5d39b86a_1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Impact hammer used to carry out testing</a:t>
            </a:r>
            <a:endParaRPr/>
          </a:p>
          <a:p>
            <a:pPr marL="0" lvl="0" indent="0" algn="l" rtl="0">
              <a:spcBef>
                <a:spcPts val="0"/>
              </a:spcBef>
              <a:spcAft>
                <a:spcPts val="0"/>
              </a:spcAft>
              <a:buNone/>
            </a:pPr>
            <a:r>
              <a:rPr lang="en"/>
              <a:t>-Puts an short impulse into the structure</a:t>
            </a:r>
            <a:endParaRPr/>
          </a:p>
          <a:p>
            <a:pPr marL="0" lvl="0" indent="0" algn="l" rtl="0">
              <a:spcBef>
                <a:spcPts val="0"/>
              </a:spcBef>
              <a:spcAft>
                <a:spcPts val="0"/>
              </a:spcAft>
              <a:buNone/>
            </a:pPr>
            <a:r>
              <a:rPr lang="en"/>
              <a:t>-Covers wide range of frequencies</a:t>
            </a:r>
            <a:endParaRPr/>
          </a:p>
          <a:p>
            <a:pPr marL="0" lvl="0" indent="0" algn="l" rtl="0">
              <a:spcBef>
                <a:spcPts val="0"/>
              </a:spcBef>
              <a:spcAft>
                <a:spcPts val="0"/>
              </a:spcAft>
              <a:buNone/>
            </a:pPr>
            <a:r>
              <a:rPr lang="en"/>
              <a:t>-Low signal to noise ratio, need to average multiple hits</a:t>
            </a:r>
            <a:endParaRPr/>
          </a:p>
          <a:p>
            <a:pPr marL="0" lvl="0" indent="0" algn="l" rtl="0">
              <a:spcBef>
                <a:spcPts val="0"/>
              </a:spcBef>
              <a:spcAft>
                <a:spcPts val="0"/>
              </a:spcAft>
              <a:buNone/>
            </a:pPr>
            <a:r>
              <a:rPr lang="en"/>
              <a:t>-Notice timescale of time domain plot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5f5d39b86a_3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5f5d39b86a_3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Impact hammer used to carry out testing</a:t>
            </a:r>
            <a:endParaRPr/>
          </a:p>
          <a:p>
            <a:pPr marL="0" lvl="0" indent="0" algn="l" rtl="0">
              <a:spcBef>
                <a:spcPts val="0"/>
              </a:spcBef>
              <a:spcAft>
                <a:spcPts val="0"/>
              </a:spcAft>
              <a:buNone/>
            </a:pPr>
            <a:r>
              <a:rPr lang="en"/>
              <a:t>-Puts an short impulse into the structure</a:t>
            </a:r>
            <a:endParaRPr/>
          </a:p>
          <a:p>
            <a:pPr marL="0" lvl="0" indent="0" algn="l" rtl="0">
              <a:spcBef>
                <a:spcPts val="0"/>
              </a:spcBef>
              <a:spcAft>
                <a:spcPts val="0"/>
              </a:spcAft>
              <a:buNone/>
            </a:pPr>
            <a:r>
              <a:rPr lang="en"/>
              <a:t>-Covers wide range of frequencies</a:t>
            </a:r>
            <a:endParaRPr/>
          </a:p>
          <a:p>
            <a:pPr marL="0" lvl="0" indent="0" algn="l" rtl="0">
              <a:spcBef>
                <a:spcPts val="0"/>
              </a:spcBef>
              <a:spcAft>
                <a:spcPts val="0"/>
              </a:spcAft>
              <a:buNone/>
            </a:pPr>
            <a:r>
              <a:rPr lang="en"/>
              <a:t>-Low signal to noise ratio, need to average multiple hits</a:t>
            </a:r>
            <a:endParaRPr/>
          </a:p>
          <a:p>
            <a:pPr marL="0" lvl="0" indent="0" algn="l" rtl="0">
              <a:spcBef>
                <a:spcPts val="0"/>
              </a:spcBef>
              <a:spcAft>
                <a:spcPts val="0"/>
              </a:spcAft>
              <a:buNone/>
            </a:pPr>
            <a:r>
              <a:rPr lang="en"/>
              <a:t>-Notice timescale of time domain plot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5f5d39b86a_3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5f5d39b86a_3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Impact hammer used to carry out testing</a:t>
            </a:r>
            <a:endParaRPr/>
          </a:p>
          <a:p>
            <a:pPr marL="0" lvl="0" indent="0" algn="l" rtl="0">
              <a:spcBef>
                <a:spcPts val="0"/>
              </a:spcBef>
              <a:spcAft>
                <a:spcPts val="0"/>
              </a:spcAft>
              <a:buNone/>
            </a:pPr>
            <a:r>
              <a:rPr lang="en"/>
              <a:t>-Puts an short impulse into the structure</a:t>
            </a:r>
            <a:endParaRPr/>
          </a:p>
          <a:p>
            <a:pPr marL="0" lvl="0" indent="0" algn="l" rtl="0">
              <a:spcBef>
                <a:spcPts val="0"/>
              </a:spcBef>
              <a:spcAft>
                <a:spcPts val="0"/>
              </a:spcAft>
              <a:buNone/>
            </a:pPr>
            <a:r>
              <a:rPr lang="en"/>
              <a:t>-Covers wide range of frequencies</a:t>
            </a:r>
            <a:endParaRPr/>
          </a:p>
          <a:p>
            <a:pPr marL="0" lvl="0" indent="0" algn="l" rtl="0">
              <a:spcBef>
                <a:spcPts val="0"/>
              </a:spcBef>
              <a:spcAft>
                <a:spcPts val="0"/>
              </a:spcAft>
              <a:buNone/>
            </a:pPr>
            <a:r>
              <a:rPr lang="en"/>
              <a:t>-Low signal to noise ratio, need to average multiple hits</a:t>
            </a:r>
            <a:endParaRPr/>
          </a:p>
          <a:p>
            <a:pPr marL="0" lvl="0" indent="0" algn="l" rtl="0">
              <a:spcBef>
                <a:spcPts val="0"/>
              </a:spcBef>
              <a:spcAft>
                <a:spcPts val="0"/>
              </a:spcAft>
              <a:buNone/>
            </a:pPr>
            <a:r>
              <a:rPr lang="en"/>
              <a:t>-Notice timescale of time domain plot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5d154d21c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5d154d21c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8450" algn="l" rtl="0">
              <a:lnSpc>
                <a:spcPct val="115000"/>
              </a:lnSpc>
              <a:spcBef>
                <a:spcPts val="0"/>
              </a:spcBef>
              <a:spcAft>
                <a:spcPts val="0"/>
              </a:spcAft>
              <a:buClr>
                <a:schemeClr val="dk2"/>
              </a:buClr>
              <a:buSzPts val="1100"/>
              <a:buChar char="○"/>
            </a:pPr>
            <a:r>
              <a:rPr lang="en">
                <a:solidFill>
                  <a:schemeClr val="dk2"/>
                </a:solidFill>
              </a:rPr>
              <a:t>30 meter diameter mirror, world’s current largest is 10 meters</a:t>
            </a:r>
            <a:endParaRPr>
              <a:solidFill>
                <a:schemeClr val="dk2"/>
              </a:solidFill>
            </a:endParaRPr>
          </a:p>
          <a:p>
            <a:pPr marL="914400" lvl="1" indent="-298450" algn="l" rtl="0">
              <a:lnSpc>
                <a:spcPct val="115000"/>
              </a:lnSpc>
              <a:spcBef>
                <a:spcPts val="0"/>
              </a:spcBef>
              <a:spcAft>
                <a:spcPts val="0"/>
              </a:spcAft>
              <a:buClr>
                <a:schemeClr val="dk2"/>
              </a:buClr>
              <a:buSzPts val="1100"/>
              <a:buChar char="○"/>
            </a:pPr>
            <a:r>
              <a:rPr lang="en">
                <a:solidFill>
                  <a:schemeClr val="dk2"/>
                </a:solidFill>
              </a:rPr>
              <a:t>Answer </a:t>
            </a:r>
            <a:r>
              <a:rPr lang="en">
                <a:solidFill>
                  <a:srgbClr val="2D2C33"/>
                </a:solidFill>
                <a:highlight>
                  <a:srgbClr val="FFFFFF"/>
                </a:highlight>
              </a:rPr>
              <a:t>key questions about the structure and evolution of the universe</a:t>
            </a:r>
            <a:endParaRPr>
              <a:solidFill>
                <a:srgbClr val="2D2C33"/>
              </a:solidFill>
              <a:highlight>
                <a:srgbClr val="FFFFFF"/>
              </a:highlight>
            </a:endParaRPr>
          </a:p>
          <a:p>
            <a:pPr marL="914400" lvl="1" indent="-298450" algn="l" rtl="0">
              <a:lnSpc>
                <a:spcPct val="115000"/>
              </a:lnSpc>
              <a:spcBef>
                <a:spcPts val="0"/>
              </a:spcBef>
              <a:spcAft>
                <a:spcPts val="0"/>
              </a:spcAft>
              <a:buClr>
                <a:schemeClr val="dk2"/>
              </a:buClr>
              <a:buSzPts val="1100"/>
              <a:buChar char="○"/>
            </a:pPr>
            <a:r>
              <a:rPr lang="en">
                <a:solidFill>
                  <a:srgbClr val="2D2C33"/>
                </a:solidFill>
                <a:highlight>
                  <a:srgbClr val="FFFFFF"/>
                </a:highlight>
              </a:rPr>
              <a:t>Explore the enigmatic processes, environments and bodies that encompass the universe. </a:t>
            </a:r>
            <a:endParaRPr>
              <a:solidFill>
                <a:srgbClr val="2D2C33"/>
              </a:solidFill>
              <a:highlight>
                <a:srgbClr val="FFFFFF"/>
              </a:highlight>
            </a:endParaRPr>
          </a:p>
          <a:p>
            <a:pPr marL="914400" lvl="1" indent="-298450" algn="l" rtl="0">
              <a:lnSpc>
                <a:spcPct val="115000"/>
              </a:lnSpc>
              <a:spcBef>
                <a:spcPts val="0"/>
              </a:spcBef>
              <a:spcAft>
                <a:spcPts val="0"/>
              </a:spcAft>
              <a:buClr>
                <a:srgbClr val="2D2C33"/>
              </a:buClr>
              <a:buSzPts val="1100"/>
              <a:buChar char="○"/>
            </a:pPr>
            <a:r>
              <a:rPr lang="en">
                <a:solidFill>
                  <a:srgbClr val="2D2C33"/>
                </a:solidFill>
                <a:highlight>
                  <a:srgbClr val="FFFFFF"/>
                </a:highlight>
              </a:rPr>
              <a:t>Vibrations are the limiting factor of ground based telescopes. Trying to keep 70nm wavelength aberrations over a 30 meter area. 10^6.5</a:t>
            </a:r>
            <a:endParaRPr>
              <a:solidFill>
                <a:srgbClr val="2D2C33"/>
              </a:solidFill>
              <a:highlight>
                <a:srgbClr val="FFFFFF"/>
              </a:highlight>
            </a:endParaRPr>
          </a:p>
          <a:p>
            <a:pPr marL="0" lvl="0" indent="0" algn="l" rtl="0">
              <a:spcBef>
                <a:spcPts val="160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e729ec6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e729ec6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MSIT, it will be used to hold a series of 7 fixed frames and mirror segments for the purposes of testing and integration</a:t>
            </a:r>
            <a:endParaRPr/>
          </a:p>
          <a:p>
            <a:pPr marL="0" lvl="0" indent="0" algn="l" rtl="0">
              <a:spcBef>
                <a:spcPts val="0"/>
              </a:spcBef>
              <a:spcAft>
                <a:spcPts val="0"/>
              </a:spcAft>
              <a:buNone/>
            </a:pPr>
            <a:r>
              <a:rPr lang="en"/>
              <a:t>-Lives in the monrovia lab</a:t>
            </a:r>
            <a:endParaRPr/>
          </a:p>
          <a:p>
            <a:pPr marL="0" lvl="0" indent="0" algn="l" rtl="0">
              <a:spcBef>
                <a:spcPts val="0"/>
              </a:spcBef>
              <a:spcAft>
                <a:spcPts val="0"/>
              </a:spcAft>
              <a:buNone/>
            </a:pPr>
            <a:r>
              <a:rPr lang="en"/>
              <a:t>-Used in testing because:</a:t>
            </a:r>
            <a:endParaRPr/>
          </a:p>
          <a:p>
            <a:pPr marL="0" lvl="0" indent="0" algn="l" rtl="0">
              <a:spcBef>
                <a:spcPts val="0"/>
              </a:spcBef>
              <a:spcAft>
                <a:spcPts val="0"/>
              </a:spcAft>
              <a:buNone/>
            </a:pPr>
            <a:r>
              <a:rPr lang="en"/>
              <a:t>	-Has a corresponding CAD/FEM to extract analytical estimations to compare physical data</a:t>
            </a:r>
            <a:endParaRPr/>
          </a:p>
          <a:p>
            <a:pPr marL="0" lvl="0" indent="0" algn="l" rtl="0">
              <a:spcBef>
                <a:spcPts val="0"/>
              </a:spcBef>
              <a:spcAft>
                <a:spcPts val="0"/>
              </a:spcAft>
              <a:buNone/>
            </a:pPr>
            <a:r>
              <a:rPr lang="en"/>
              <a:t>	-Have easy access to physical structure</a:t>
            </a:r>
            <a:endParaRPr/>
          </a:p>
          <a:p>
            <a:pPr marL="0" lvl="0" indent="0" algn="l" rtl="0">
              <a:spcBef>
                <a:spcPts val="0"/>
              </a:spcBef>
              <a:spcAft>
                <a:spcPts val="0"/>
              </a:spcAft>
              <a:buNone/>
            </a:pPr>
            <a:r>
              <a:rPr lang="en"/>
              <a:t>	-Similar to the M1 support structure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f6011d39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f6011d39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5f6011d394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5f6011d394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5e474241d8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5e474241d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5e474241d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5e474241d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5d38f462b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5d38f462b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d154d21c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d154d21c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Sources: Earthquakes, Wind, Elevation/Azimuth acutators, pumps, fans, cooling lines, bearings, etc</a:t>
            </a:r>
            <a:endParaRPr/>
          </a:p>
          <a:p>
            <a:pPr marL="0" lvl="0" indent="0" algn="l" rtl="0">
              <a:spcBef>
                <a:spcPts val="0"/>
              </a:spcBef>
              <a:spcAft>
                <a:spcPts val="0"/>
              </a:spcAft>
              <a:buNone/>
            </a:pPr>
            <a:r>
              <a:rPr lang="en"/>
              <a:t>Vibration budget: systems engineering tool used to assign vibration requirements to components based on vibrational sensitiviy analysis. Lots of assumptions based on finite element modeling, needs validation with physical testing data. Garbage in, garbage out.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ecccd88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ecccd88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d38f462b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d38f462b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Vibration budget: systems engineering tool used to assign vibration requirements to components based on vibrational sensitiviy analysis. Lots of assumptions based on finite element modeling, needs validation with physical testing data. Garbage in, garbage out.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d154d21c1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d154d21c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ecccd88e4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ecccd88e4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e474241d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5e474241d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f6011d3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f6011d3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0.jpg"/><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5.jpg"/><Relationship Id="rId11" Type="http://schemas.openxmlformats.org/officeDocument/2006/relationships/image" Target="../media/image30.gif"/><Relationship Id="rId5" Type="http://schemas.openxmlformats.org/officeDocument/2006/relationships/image" Target="../media/image24.jpg"/><Relationship Id="rId10" Type="http://schemas.openxmlformats.org/officeDocument/2006/relationships/image" Target="../media/image29.jpg"/><Relationship Id="rId4" Type="http://schemas.openxmlformats.org/officeDocument/2006/relationships/image" Target="../media/image23.jpg"/><Relationship Id="rId9" Type="http://schemas.openxmlformats.org/officeDocument/2006/relationships/image" Target="../media/image28.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Google Shape;57;p14"/>
          <p:cNvPicPr preferRelativeResize="0"/>
          <p:nvPr/>
        </p:nvPicPr>
        <p:blipFill>
          <a:blip r:embed="rId3">
            <a:alphaModFix/>
          </a:blip>
          <a:stretch>
            <a:fillRect/>
          </a:stretch>
        </p:blipFill>
        <p:spPr>
          <a:xfrm>
            <a:off x="0" y="-59525"/>
            <a:ext cx="9144000" cy="5143500"/>
          </a:xfrm>
          <a:prstGeom prst="rect">
            <a:avLst/>
          </a:prstGeom>
          <a:noFill/>
          <a:ln>
            <a:noFill/>
          </a:ln>
        </p:spPr>
      </p:pic>
      <p:sp>
        <p:nvSpPr>
          <p:cNvPr id="58" name="Google Shape;58;p14"/>
          <p:cNvSpPr txBox="1">
            <a:spLocks noGrp="1"/>
          </p:cNvSpPr>
          <p:nvPr>
            <p:ph type="ctrTitle"/>
          </p:nvPr>
        </p:nvSpPr>
        <p:spPr>
          <a:xfrm>
            <a:off x="311700" y="-190525"/>
            <a:ext cx="8520600" cy="154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solidFill>
                  <a:srgbClr val="FFFFFF"/>
                </a:solidFill>
                <a:latin typeface="Roboto Mono"/>
                <a:ea typeface="Roboto Mono"/>
                <a:cs typeface="Roboto Mono"/>
                <a:sym typeface="Roboto Mono"/>
              </a:rPr>
              <a:t>Vibration Measurement in Astronomical Observatories</a:t>
            </a:r>
            <a:endParaRPr sz="3600" dirty="0">
              <a:solidFill>
                <a:srgbClr val="FFFFFF"/>
              </a:solidFill>
              <a:latin typeface="Roboto Mono"/>
              <a:ea typeface="Roboto Mono"/>
              <a:cs typeface="Roboto Mono"/>
              <a:sym typeface="Roboto Mono"/>
            </a:endParaRPr>
          </a:p>
        </p:txBody>
      </p:sp>
      <p:sp>
        <p:nvSpPr>
          <p:cNvPr id="59" name="Google Shape;59;p14"/>
          <p:cNvSpPr txBox="1">
            <a:spLocks noGrp="1"/>
          </p:cNvSpPr>
          <p:nvPr>
            <p:ph type="subTitle" idx="1"/>
          </p:nvPr>
        </p:nvSpPr>
        <p:spPr>
          <a:xfrm>
            <a:off x="311700" y="1446725"/>
            <a:ext cx="4510200" cy="7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Roboto Mono"/>
                <a:ea typeface="Roboto Mono"/>
                <a:cs typeface="Roboto Mono"/>
                <a:sym typeface="Roboto Mono"/>
              </a:rPr>
              <a:t>Jonathan Zerez</a:t>
            </a:r>
            <a:endParaRPr sz="1800">
              <a:solidFill>
                <a:srgbClr val="FFFFFF"/>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FFFFFF"/>
                </a:solidFill>
                <a:latin typeface="Roboto Mono"/>
                <a:ea typeface="Roboto Mono"/>
                <a:cs typeface="Roboto Mono"/>
                <a:sym typeface="Roboto Mono"/>
              </a:rPr>
              <a:t>Olin College of Engineering</a:t>
            </a:r>
            <a:endParaRPr>
              <a:solidFill>
                <a:srgbClr val="FFFFFF"/>
              </a:solidFill>
              <a:latin typeface="Roboto Mono"/>
              <a:ea typeface="Roboto Mono"/>
              <a:cs typeface="Roboto Mono"/>
              <a:sym typeface="Roboto Mono"/>
            </a:endParaRPr>
          </a:p>
        </p:txBody>
      </p:sp>
      <p:sp>
        <p:nvSpPr>
          <p:cNvPr id="60" name="Google Shape;60;p14"/>
          <p:cNvSpPr txBox="1"/>
          <p:nvPr/>
        </p:nvSpPr>
        <p:spPr>
          <a:xfrm>
            <a:off x="311700" y="2571750"/>
            <a:ext cx="4023300" cy="17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solidFill>
                  <a:srgbClr val="FFFFFF"/>
                </a:solidFill>
                <a:latin typeface="Roboto Mono"/>
                <a:ea typeface="Roboto Mono"/>
                <a:cs typeface="Roboto Mono"/>
                <a:sym typeface="Roboto Mono"/>
              </a:rPr>
              <a:t>Mentors:</a:t>
            </a:r>
            <a:endParaRPr sz="2400">
              <a:solidFill>
                <a:srgbClr val="FFFFFF"/>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FFFFFF"/>
                </a:solidFill>
                <a:latin typeface="Roboto Mono"/>
                <a:ea typeface="Roboto Mono"/>
                <a:cs typeface="Roboto Mono"/>
                <a:sym typeface="Roboto Mono"/>
              </a:rPr>
              <a:t>Hugh Thompson, Lianqi Wang, Peter Byrnes</a:t>
            </a:r>
            <a:endParaRPr sz="1800">
              <a:solidFill>
                <a:srgbClr val="FFFFFF"/>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800">
              <a:solidFill>
                <a:srgbClr val="FFFFFF"/>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2400">
                <a:solidFill>
                  <a:srgbClr val="FFFFFF"/>
                </a:solidFill>
                <a:latin typeface="Roboto Mono"/>
                <a:ea typeface="Roboto Mono"/>
                <a:cs typeface="Roboto Mono"/>
                <a:sym typeface="Roboto Mono"/>
              </a:rPr>
              <a:t>Organization:</a:t>
            </a:r>
            <a:endParaRPr sz="2400">
              <a:solidFill>
                <a:srgbClr val="FFFFFF"/>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FFFFFF"/>
                </a:solidFill>
                <a:latin typeface="Roboto Mono"/>
                <a:ea typeface="Roboto Mono"/>
                <a:cs typeface="Roboto Mono"/>
                <a:sym typeface="Roboto Mono"/>
              </a:rPr>
              <a:t>Thirty Meter Telescope</a:t>
            </a:r>
            <a:endParaRPr>
              <a:latin typeface="Roboto Mono"/>
              <a:ea typeface="Roboto Mono"/>
              <a:cs typeface="Roboto Mono"/>
              <a:sym typeface="Roboto Mon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3"/>
        <p:cNvGrpSpPr/>
        <p:nvPr/>
      </p:nvGrpSpPr>
      <p:grpSpPr>
        <a:xfrm>
          <a:off x="0" y="0"/>
          <a:ext cx="0" cy="0"/>
          <a:chOff x="0" y="0"/>
          <a:chExt cx="0" cy="0"/>
        </a:xfrm>
      </p:grpSpPr>
      <p:grpSp>
        <p:nvGrpSpPr>
          <p:cNvPr id="184" name="Google Shape;184;p23"/>
          <p:cNvGrpSpPr/>
          <p:nvPr/>
        </p:nvGrpSpPr>
        <p:grpSpPr>
          <a:xfrm>
            <a:off x="427775" y="1698005"/>
            <a:ext cx="1444200" cy="1444210"/>
            <a:chOff x="525375" y="1234892"/>
            <a:chExt cx="1444200" cy="1444210"/>
          </a:xfrm>
        </p:grpSpPr>
        <p:sp>
          <p:nvSpPr>
            <p:cNvPr id="185" name="Google Shape;185;p23"/>
            <p:cNvSpPr/>
            <p:nvPr/>
          </p:nvSpPr>
          <p:spPr>
            <a:xfrm>
              <a:off x="525375" y="1234902"/>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23"/>
            <p:cNvPicPr preferRelativeResize="0"/>
            <p:nvPr/>
          </p:nvPicPr>
          <p:blipFill>
            <a:blip r:embed="rId3">
              <a:alphaModFix/>
            </a:blip>
            <a:stretch>
              <a:fillRect/>
            </a:stretch>
          </p:blipFill>
          <p:spPr>
            <a:xfrm rot="4140760">
              <a:off x="733376" y="1384920"/>
              <a:ext cx="1028219" cy="1028219"/>
            </a:xfrm>
            <a:prstGeom prst="rect">
              <a:avLst/>
            </a:prstGeom>
            <a:noFill/>
            <a:ln>
              <a:noFill/>
            </a:ln>
          </p:spPr>
        </p:pic>
      </p:grpSp>
      <p:grpSp>
        <p:nvGrpSpPr>
          <p:cNvPr id="187" name="Google Shape;187;p23"/>
          <p:cNvGrpSpPr/>
          <p:nvPr/>
        </p:nvGrpSpPr>
        <p:grpSpPr>
          <a:xfrm>
            <a:off x="4179039" y="1947750"/>
            <a:ext cx="2600100" cy="944700"/>
            <a:chOff x="4134639" y="1365538"/>
            <a:chExt cx="2600100" cy="944700"/>
          </a:xfrm>
        </p:grpSpPr>
        <p:sp>
          <p:nvSpPr>
            <p:cNvPr id="188" name="Google Shape;188;p23"/>
            <p:cNvSpPr/>
            <p:nvPr/>
          </p:nvSpPr>
          <p:spPr>
            <a:xfrm>
              <a:off x="4134639" y="1365538"/>
              <a:ext cx="2600100" cy="944700"/>
            </a:xfrm>
            <a:prstGeom prst="parallelogram">
              <a:avLst>
                <a:gd name="adj" fmla="val 55708"/>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 name="Google Shape;189;p23"/>
            <p:cNvGrpSpPr/>
            <p:nvPr/>
          </p:nvGrpSpPr>
          <p:grpSpPr>
            <a:xfrm>
              <a:off x="4419363" y="1484925"/>
              <a:ext cx="2030650" cy="705925"/>
              <a:chOff x="4151800" y="1484925"/>
              <a:chExt cx="2030650" cy="705925"/>
            </a:xfrm>
          </p:grpSpPr>
          <p:sp>
            <p:nvSpPr>
              <p:cNvPr id="190" name="Google Shape;190;p23"/>
              <p:cNvSpPr/>
              <p:nvPr/>
            </p:nvSpPr>
            <p:spPr>
              <a:xfrm>
                <a:off x="4151800" y="1484925"/>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4968100" y="1484938"/>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rot="10800000">
                <a:off x="4549850" y="1484950"/>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rot="10800000">
                <a:off x="5366150" y="1484925"/>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94" name="Google Shape;194;p23"/>
          <p:cNvCxnSpPr>
            <a:stCxn id="185" idx="6"/>
            <a:endCxn id="195" idx="2"/>
          </p:cNvCxnSpPr>
          <p:nvPr/>
        </p:nvCxnSpPr>
        <p:spPr>
          <a:xfrm>
            <a:off x="1871975" y="2420115"/>
            <a:ext cx="468300" cy="0"/>
          </a:xfrm>
          <a:prstGeom prst="straightConnector1">
            <a:avLst/>
          </a:prstGeom>
          <a:noFill/>
          <a:ln w="38100" cap="flat" cmpd="sng">
            <a:solidFill>
              <a:schemeClr val="accent4"/>
            </a:solidFill>
            <a:prstDash val="solid"/>
            <a:round/>
            <a:headEnd type="none" w="med" len="med"/>
            <a:tailEnd type="stealth" w="med" len="med"/>
          </a:ln>
        </p:spPr>
      </p:cxnSp>
      <p:cxnSp>
        <p:nvCxnSpPr>
          <p:cNvPr id="196" name="Google Shape;196;p23"/>
          <p:cNvCxnSpPr>
            <a:stCxn id="195" idx="6"/>
            <a:endCxn id="188" idx="5"/>
          </p:cNvCxnSpPr>
          <p:nvPr/>
        </p:nvCxnSpPr>
        <p:spPr>
          <a:xfrm>
            <a:off x="3784600" y="2420113"/>
            <a:ext cx="657600" cy="0"/>
          </a:xfrm>
          <a:prstGeom prst="straightConnector1">
            <a:avLst/>
          </a:prstGeom>
          <a:noFill/>
          <a:ln w="38100" cap="flat" cmpd="sng">
            <a:solidFill>
              <a:schemeClr val="accent4"/>
            </a:solidFill>
            <a:prstDash val="solid"/>
            <a:round/>
            <a:headEnd type="none" w="med" len="med"/>
            <a:tailEnd type="stealth" w="med" len="med"/>
          </a:ln>
        </p:spPr>
      </p:cxnSp>
      <p:cxnSp>
        <p:nvCxnSpPr>
          <p:cNvPr id="197" name="Google Shape;197;p23"/>
          <p:cNvCxnSpPr>
            <a:stCxn id="188" idx="2"/>
            <a:endCxn id="198" idx="2"/>
          </p:cNvCxnSpPr>
          <p:nvPr/>
        </p:nvCxnSpPr>
        <p:spPr>
          <a:xfrm>
            <a:off x="6516002" y="2420100"/>
            <a:ext cx="657600" cy="0"/>
          </a:xfrm>
          <a:prstGeom prst="straightConnector1">
            <a:avLst/>
          </a:prstGeom>
          <a:noFill/>
          <a:ln w="38100" cap="flat" cmpd="sng">
            <a:solidFill>
              <a:schemeClr val="accent4"/>
            </a:solidFill>
            <a:prstDash val="solid"/>
            <a:round/>
            <a:headEnd type="none" w="med" len="med"/>
            <a:tailEnd type="stealth" w="med" len="med"/>
          </a:ln>
        </p:spPr>
      </p:cxnSp>
      <p:sp>
        <p:nvSpPr>
          <p:cNvPr id="199" name="Google Shape;199;p23"/>
          <p:cNvSpPr txBox="1"/>
          <p:nvPr/>
        </p:nvSpPr>
        <p:spPr>
          <a:xfrm>
            <a:off x="365950" y="3223588"/>
            <a:ext cx="1592700" cy="41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Impact Hammer (B&amp;K 8207)</a:t>
            </a:r>
            <a:endParaRPr>
              <a:solidFill>
                <a:schemeClr val="dk1"/>
              </a:solidFill>
              <a:latin typeface="Roboto Mono"/>
              <a:ea typeface="Roboto Mono"/>
              <a:cs typeface="Roboto Mono"/>
              <a:sym typeface="Roboto Mono"/>
            </a:endParaRPr>
          </a:p>
        </p:txBody>
      </p:sp>
      <p:sp>
        <p:nvSpPr>
          <p:cNvPr id="200" name="Google Shape;200;p23"/>
          <p:cNvSpPr txBox="1"/>
          <p:nvPr/>
        </p:nvSpPr>
        <p:spPr>
          <a:xfrm>
            <a:off x="2155125" y="3223588"/>
            <a:ext cx="1839600" cy="41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Accelerometer 1 (PCB Triaxial)</a:t>
            </a:r>
            <a:endParaRPr>
              <a:solidFill>
                <a:schemeClr val="dk1"/>
              </a:solidFill>
              <a:latin typeface="Roboto Mono"/>
              <a:ea typeface="Roboto Mono"/>
              <a:cs typeface="Roboto Mono"/>
              <a:sym typeface="Roboto Mono"/>
            </a:endParaRPr>
          </a:p>
        </p:txBody>
      </p:sp>
      <p:sp>
        <p:nvSpPr>
          <p:cNvPr id="201" name="Google Shape;201;p23"/>
          <p:cNvSpPr txBox="1"/>
          <p:nvPr/>
        </p:nvSpPr>
        <p:spPr>
          <a:xfrm>
            <a:off x="4584425" y="3223588"/>
            <a:ext cx="1592700" cy="41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Article</a:t>
            </a:r>
            <a:endParaRPr>
              <a:solidFill>
                <a:schemeClr val="dk1"/>
              </a:solidFill>
              <a:latin typeface="Roboto Mono"/>
              <a:ea typeface="Roboto Mono"/>
              <a:cs typeface="Roboto Mono"/>
              <a:sym typeface="Roboto Mono"/>
            </a:endParaRPr>
          </a:p>
        </p:txBody>
      </p:sp>
      <p:sp>
        <p:nvSpPr>
          <p:cNvPr id="202" name="Google Shape;202;p23"/>
          <p:cNvSpPr txBox="1"/>
          <p:nvPr/>
        </p:nvSpPr>
        <p:spPr>
          <a:xfrm>
            <a:off x="6938425" y="3223588"/>
            <a:ext cx="1839600" cy="41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Accelerometer 2 (PCB Triaxial)</a:t>
            </a:r>
            <a:endParaRPr>
              <a:solidFill>
                <a:schemeClr val="dk1"/>
              </a:solidFill>
              <a:latin typeface="Roboto Mono"/>
              <a:ea typeface="Roboto Mono"/>
              <a:cs typeface="Roboto Mono"/>
              <a:sym typeface="Roboto Mono"/>
            </a:endParaRPr>
          </a:p>
        </p:txBody>
      </p:sp>
      <p:sp>
        <p:nvSpPr>
          <p:cNvPr id="195" name="Google Shape;195;p23"/>
          <p:cNvSpPr/>
          <p:nvPr/>
        </p:nvSpPr>
        <p:spPr>
          <a:xfrm>
            <a:off x="2340400" y="1698013"/>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23"/>
          <p:cNvGrpSpPr/>
          <p:nvPr/>
        </p:nvGrpSpPr>
        <p:grpSpPr>
          <a:xfrm>
            <a:off x="2659563" y="1947763"/>
            <a:ext cx="861600" cy="825288"/>
            <a:chOff x="2659575" y="1358825"/>
            <a:chExt cx="861600" cy="825288"/>
          </a:xfrm>
        </p:grpSpPr>
        <p:grpSp>
          <p:nvGrpSpPr>
            <p:cNvPr id="204" name="Google Shape;204;p23"/>
            <p:cNvGrpSpPr/>
            <p:nvPr/>
          </p:nvGrpSpPr>
          <p:grpSpPr>
            <a:xfrm>
              <a:off x="2659575" y="1478213"/>
              <a:ext cx="861600" cy="705900"/>
              <a:chOff x="2305175" y="1591150"/>
              <a:chExt cx="861600" cy="705900"/>
            </a:xfrm>
          </p:grpSpPr>
          <p:sp>
            <p:nvSpPr>
              <p:cNvPr id="205" name="Google Shape;205;p23"/>
              <p:cNvSpPr/>
              <p:nvPr/>
            </p:nvSpPr>
            <p:spPr>
              <a:xfrm>
                <a:off x="2449625" y="1591150"/>
                <a:ext cx="572700" cy="572700"/>
              </a:xfrm>
              <a:prstGeom prst="rect">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2453375" y="1594900"/>
                <a:ext cx="565200" cy="565200"/>
              </a:xfrm>
              <a:prstGeom prst="snip1Rect">
                <a:avLst>
                  <a:gd name="adj" fmla="val 31913"/>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2305175" y="1805775"/>
                <a:ext cx="148200" cy="16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2305175" y="2163850"/>
                <a:ext cx="861600" cy="133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23"/>
            <p:cNvSpPr/>
            <p:nvPr/>
          </p:nvSpPr>
          <p:spPr>
            <a:xfrm>
              <a:off x="3291975" y="1358825"/>
              <a:ext cx="229200" cy="229200"/>
            </a:xfrm>
            <a:prstGeom prst="ellipse">
              <a:avLst/>
            </a:prstGeom>
            <a:solidFill>
              <a:srgbClr val="FF0000"/>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rgbClr val="FFFFFF"/>
                  </a:solidFill>
                </a:rPr>
                <a:t>1</a:t>
              </a:r>
              <a:endParaRPr b="1">
                <a:solidFill>
                  <a:srgbClr val="FFFFFF"/>
                </a:solidFill>
                <a:latin typeface="Roboto Mono"/>
                <a:ea typeface="Roboto Mono"/>
                <a:cs typeface="Roboto Mono"/>
                <a:sym typeface="Roboto Mono"/>
              </a:endParaRPr>
            </a:p>
          </p:txBody>
        </p:sp>
      </p:grpSp>
      <p:grpSp>
        <p:nvGrpSpPr>
          <p:cNvPr id="210" name="Google Shape;210;p23"/>
          <p:cNvGrpSpPr/>
          <p:nvPr/>
        </p:nvGrpSpPr>
        <p:grpSpPr>
          <a:xfrm>
            <a:off x="7173550" y="1698000"/>
            <a:ext cx="1444200" cy="1444200"/>
            <a:chOff x="2340413" y="1109075"/>
            <a:chExt cx="1444200" cy="1444200"/>
          </a:xfrm>
        </p:grpSpPr>
        <p:sp>
          <p:nvSpPr>
            <p:cNvPr id="198" name="Google Shape;198;p23"/>
            <p:cNvSpPr/>
            <p:nvPr/>
          </p:nvSpPr>
          <p:spPr>
            <a:xfrm>
              <a:off x="2340413" y="1109075"/>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23"/>
            <p:cNvGrpSpPr/>
            <p:nvPr/>
          </p:nvGrpSpPr>
          <p:grpSpPr>
            <a:xfrm>
              <a:off x="2659575" y="1358825"/>
              <a:ext cx="861600" cy="825288"/>
              <a:chOff x="2659575" y="1358825"/>
              <a:chExt cx="861600" cy="825288"/>
            </a:xfrm>
          </p:grpSpPr>
          <p:grpSp>
            <p:nvGrpSpPr>
              <p:cNvPr id="212" name="Google Shape;212;p23"/>
              <p:cNvGrpSpPr/>
              <p:nvPr/>
            </p:nvGrpSpPr>
            <p:grpSpPr>
              <a:xfrm>
                <a:off x="2659575" y="1478213"/>
                <a:ext cx="861600" cy="705900"/>
                <a:chOff x="2305175" y="1591150"/>
                <a:chExt cx="861600" cy="705900"/>
              </a:xfrm>
            </p:grpSpPr>
            <p:sp>
              <p:nvSpPr>
                <p:cNvPr id="213" name="Google Shape;213;p23"/>
                <p:cNvSpPr/>
                <p:nvPr/>
              </p:nvSpPr>
              <p:spPr>
                <a:xfrm>
                  <a:off x="2449625" y="1591150"/>
                  <a:ext cx="572700" cy="572700"/>
                </a:xfrm>
                <a:prstGeom prst="rect">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453375" y="1594900"/>
                  <a:ext cx="565200" cy="565200"/>
                </a:xfrm>
                <a:prstGeom prst="snip1Rect">
                  <a:avLst>
                    <a:gd name="adj" fmla="val 31913"/>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2305175" y="1805775"/>
                  <a:ext cx="148200" cy="16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2305175" y="2163850"/>
                  <a:ext cx="861600" cy="133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23"/>
              <p:cNvSpPr/>
              <p:nvPr/>
            </p:nvSpPr>
            <p:spPr>
              <a:xfrm>
                <a:off x="3291975" y="1358825"/>
                <a:ext cx="229200" cy="229200"/>
              </a:xfrm>
              <a:prstGeom prst="ellipse">
                <a:avLst/>
              </a:prstGeom>
              <a:solidFill>
                <a:srgbClr val="FF0000"/>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rgbClr val="FFFFFF"/>
                    </a:solidFill>
                  </a:rPr>
                  <a:t>2</a:t>
                </a:r>
                <a:endParaRPr b="1">
                  <a:solidFill>
                    <a:srgbClr val="FFFFFF"/>
                  </a:solidFill>
                  <a:latin typeface="Roboto Mono"/>
                  <a:ea typeface="Roboto Mono"/>
                  <a:cs typeface="Roboto Mono"/>
                  <a:sym typeface="Roboto Mono"/>
                </a:endParaRPr>
              </a:p>
            </p:txBody>
          </p:sp>
        </p:grpSp>
      </p:grpSp>
      <p:sp>
        <p:nvSpPr>
          <p:cNvPr id="218" name="Google Shape;218;p23"/>
          <p:cNvSpPr txBox="1">
            <a:spLocks noGrp="1"/>
          </p:cNvSpPr>
          <p:nvPr>
            <p:ph type="title"/>
          </p:nvPr>
        </p:nvSpPr>
        <p:spPr>
          <a:xfrm>
            <a:off x="311700" y="341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ono"/>
                <a:ea typeface="Roboto Mono"/>
                <a:cs typeface="Roboto Mono"/>
                <a:sym typeface="Roboto Mono"/>
              </a:rPr>
              <a:t>Testing Methodology</a:t>
            </a:r>
            <a:endParaRPr>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22"/>
        <p:cNvGrpSpPr/>
        <p:nvPr/>
      </p:nvGrpSpPr>
      <p:grpSpPr>
        <a:xfrm>
          <a:off x="0" y="0"/>
          <a:ext cx="0" cy="0"/>
          <a:chOff x="0" y="0"/>
          <a:chExt cx="0" cy="0"/>
        </a:xfrm>
      </p:grpSpPr>
      <p:sp>
        <p:nvSpPr>
          <p:cNvPr id="223" name="Google Shape;22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Roboto Mono"/>
                <a:ea typeface="Roboto Mono"/>
                <a:cs typeface="Roboto Mono"/>
                <a:sym typeface="Roboto Mono"/>
              </a:rPr>
              <a:t>Validating the tools</a:t>
            </a:r>
            <a:endParaRPr>
              <a:solidFill>
                <a:srgbClr val="000000"/>
              </a:solidFill>
              <a:latin typeface="Roboto Mono"/>
              <a:ea typeface="Roboto Mono"/>
              <a:cs typeface="Roboto Mono"/>
              <a:sym typeface="Roboto Mono"/>
            </a:endParaRPr>
          </a:p>
        </p:txBody>
      </p:sp>
      <p:sp>
        <p:nvSpPr>
          <p:cNvPr id="224" name="Google Shape;224;p24"/>
          <p:cNvSpPr txBox="1">
            <a:spLocks noGrp="1"/>
          </p:cNvSpPr>
          <p:nvPr>
            <p:ph type="body" idx="1"/>
          </p:nvPr>
        </p:nvSpPr>
        <p:spPr>
          <a:xfrm>
            <a:off x="311700" y="1315300"/>
            <a:ext cx="42603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Roboto Mono"/>
              <a:buChar char="●"/>
            </a:pPr>
            <a:r>
              <a:rPr lang="en">
                <a:solidFill>
                  <a:srgbClr val="000000"/>
                </a:solidFill>
                <a:latin typeface="Roboto Mono"/>
                <a:ea typeface="Roboto Mono"/>
                <a:cs typeface="Roboto Mono"/>
                <a:sym typeface="Roboto Mono"/>
              </a:rPr>
              <a:t>Ensure tools are processing data correctly on simple systems</a:t>
            </a:r>
            <a:endParaRPr>
              <a:solidFill>
                <a:srgbClr val="000000"/>
              </a:solidFill>
              <a:latin typeface="Roboto Mono"/>
              <a:ea typeface="Roboto Mono"/>
              <a:cs typeface="Roboto Mono"/>
              <a:sym typeface="Roboto Mono"/>
            </a:endParaRPr>
          </a:p>
          <a:p>
            <a:pPr marL="457200" lvl="0" indent="-342900" algn="l" rtl="0">
              <a:spcBef>
                <a:spcPts val="0"/>
              </a:spcBef>
              <a:spcAft>
                <a:spcPts val="0"/>
              </a:spcAft>
              <a:buClr>
                <a:srgbClr val="000000"/>
              </a:buClr>
              <a:buSzPts val="1800"/>
              <a:buFont typeface="Roboto Mono"/>
              <a:buChar char="●"/>
            </a:pPr>
            <a:r>
              <a:rPr lang="en">
                <a:solidFill>
                  <a:srgbClr val="000000"/>
                </a:solidFill>
                <a:latin typeface="Roboto Mono"/>
                <a:ea typeface="Roboto Mono"/>
                <a:cs typeface="Roboto Mono"/>
                <a:sym typeface="Roboto Mono"/>
              </a:rPr>
              <a:t>Legitimize tool’s utility for more complex systems</a:t>
            </a:r>
            <a:endParaRPr>
              <a:solidFill>
                <a:srgbClr val="000000"/>
              </a:solidFill>
              <a:latin typeface="Roboto Mono"/>
              <a:ea typeface="Roboto Mono"/>
              <a:cs typeface="Roboto Mono"/>
              <a:sym typeface="Roboto Mono"/>
            </a:endParaRPr>
          </a:p>
        </p:txBody>
      </p:sp>
      <p:sp>
        <p:nvSpPr>
          <p:cNvPr id="225" name="Google Shape;225;p24"/>
          <p:cNvSpPr/>
          <p:nvPr/>
        </p:nvSpPr>
        <p:spPr>
          <a:xfrm>
            <a:off x="7304500" y="4129600"/>
            <a:ext cx="451500" cy="72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6" name="Google Shape;226;p24"/>
          <p:cNvCxnSpPr>
            <a:stCxn id="225" idx="0"/>
          </p:cNvCxnSpPr>
          <p:nvPr/>
        </p:nvCxnSpPr>
        <p:spPr>
          <a:xfrm rot="10800000">
            <a:off x="7530250" y="244300"/>
            <a:ext cx="0" cy="3885300"/>
          </a:xfrm>
          <a:prstGeom prst="straightConnector1">
            <a:avLst/>
          </a:prstGeom>
          <a:noFill/>
          <a:ln w="76200" cap="flat" cmpd="sng">
            <a:solidFill>
              <a:schemeClr val="dk2"/>
            </a:solidFill>
            <a:prstDash val="solid"/>
            <a:round/>
            <a:headEnd type="none" w="med" len="med"/>
            <a:tailEnd type="oval" w="med" len="med"/>
          </a:ln>
        </p:spPr>
      </p:cxnSp>
      <p:grpSp>
        <p:nvGrpSpPr>
          <p:cNvPr id="227" name="Google Shape;227;p24"/>
          <p:cNvGrpSpPr/>
          <p:nvPr/>
        </p:nvGrpSpPr>
        <p:grpSpPr>
          <a:xfrm rot="5400000">
            <a:off x="7709130" y="4279755"/>
            <a:ext cx="518856" cy="425093"/>
            <a:chOff x="2305175" y="1591150"/>
            <a:chExt cx="861600" cy="705900"/>
          </a:xfrm>
        </p:grpSpPr>
        <p:sp>
          <p:nvSpPr>
            <p:cNvPr id="228" name="Google Shape;228;p24"/>
            <p:cNvSpPr/>
            <p:nvPr/>
          </p:nvSpPr>
          <p:spPr>
            <a:xfrm>
              <a:off x="2449625" y="1591150"/>
              <a:ext cx="572700" cy="572700"/>
            </a:xfrm>
            <a:prstGeom prst="rect">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2453375" y="1594900"/>
              <a:ext cx="565200" cy="565200"/>
            </a:xfrm>
            <a:prstGeom prst="snip1Rect">
              <a:avLst>
                <a:gd name="adj" fmla="val 31913"/>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2305175" y="1805775"/>
              <a:ext cx="148200" cy="16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2305175" y="2163850"/>
              <a:ext cx="861600" cy="133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2" name="Google Shape;232;p24"/>
          <p:cNvPicPr preferRelativeResize="0"/>
          <p:nvPr/>
        </p:nvPicPr>
        <p:blipFill>
          <a:blip r:embed="rId3">
            <a:alphaModFix/>
          </a:blip>
          <a:stretch>
            <a:fillRect/>
          </a:stretch>
        </p:blipFill>
        <p:spPr>
          <a:xfrm rot="-8999991">
            <a:off x="5195721" y="1799603"/>
            <a:ext cx="3039260" cy="303926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499" y="874400"/>
            <a:ext cx="6253200" cy="4213282"/>
          </a:xfrm>
          <a:prstGeom prst="rect">
            <a:avLst/>
          </a:prstGeom>
        </p:spPr>
      </p:pic>
      <p:sp>
        <p:nvSpPr>
          <p:cNvPr id="237" name="Google Shape;237;p25"/>
          <p:cNvSpPr txBox="1"/>
          <p:nvPr/>
        </p:nvSpPr>
        <p:spPr>
          <a:xfrm>
            <a:off x="1750500" y="188000"/>
            <a:ext cx="3610800" cy="6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dk1"/>
                </a:solidFill>
                <a:latin typeface="Roboto Mono"/>
                <a:ea typeface="Roboto Mono"/>
                <a:cs typeface="Roboto Mono"/>
                <a:sym typeface="Roboto Mono"/>
              </a:rPr>
              <a:t>Impact Hammer </a:t>
            </a:r>
            <a:endParaRPr sz="2800">
              <a:solidFill>
                <a:schemeClr val="dk1"/>
              </a:solidFill>
              <a:latin typeface="Roboto Mono"/>
              <a:ea typeface="Roboto Mono"/>
              <a:cs typeface="Roboto Mono"/>
              <a:sym typeface="Roboto Mono"/>
            </a:endParaRPr>
          </a:p>
        </p:txBody>
      </p:sp>
      <p:grpSp>
        <p:nvGrpSpPr>
          <p:cNvPr id="238" name="Google Shape;238;p25"/>
          <p:cNvGrpSpPr/>
          <p:nvPr/>
        </p:nvGrpSpPr>
        <p:grpSpPr>
          <a:xfrm>
            <a:off x="227804" y="188009"/>
            <a:ext cx="1277539" cy="4361179"/>
            <a:chOff x="5134504" y="535859"/>
            <a:chExt cx="1277539" cy="4361179"/>
          </a:xfrm>
        </p:grpSpPr>
        <p:grpSp>
          <p:nvGrpSpPr>
            <p:cNvPr id="239" name="Google Shape;239;p25"/>
            <p:cNvGrpSpPr/>
            <p:nvPr/>
          </p:nvGrpSpPr>
          <p:grpSpPr>
            <a:xfrm>
              <a:off x="5134504" y="535859"/>
              <a:ext cx="1277539" cy="1277693"/>
              <a:chOff x="525375" y="1234892"/>
              <a:chExt cx="1444200" cy="1444210"/>
            </a:xfrm>
          </p:grpSpPr>
          <p:sp>
            <p:nvSpPr>
              <p:cNvPr id="240" name="Google Shape;240;p25"/>
              <p:cNvSpPr/>
              <p:nvPr/>
            </p:nvSpPr>
            <p:spPr>
              <a:xfrm>
                <a:off x="525375" y="1234902"/>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1" name="Google Shape;241;p25"/>
              <p:cNvPicPr preferRelativeResize="0"/>
              <p:nvPr/>
            </p:nvPicPr>
            <p:blipFill>
              <a:blip r:embed="rId4">
                <a:alphaModFix/>
              </a:blip>
              <a:stretch>
                <a:fillRect/>
              </a:stretch>
            </p:blipFill>
            <p:spPr>
              <a:xfrm rot="4140760">
                <a:off x="733376" y="1384920"/>
                <a:ext cx="1028219" cy="1028219"/>
              </a:xfrm>
              <a:prstGeom prst="rect">
                <a:avLst/>
              </a:prstGeom>
              <a:noFill/>
              <a:ln>
                <a:noFill/>
              </a:ln>
            </p:spPr>
          </p:pic>
        </p:grpSp>
        <p:grpSp>
          <p:nvGrpSpPr>
            <p:cNvPr id="242" name="Google Shape;242;p25"/>
            <p:cNvGrpSpPr/>
            <p:nvPr/>
          </p:nvGrpSpPr>
          <p:grpSpPr>
            <a:xfrm rot="5400000">
              <a:off x="5266286" y="3427825"/>
              <a:ext cx="1014039" cy="368433"/>
              <a:chOff x="4134639" y="1365538"/>
              <a:chExt cx="2600100" cy="944700"/>
            </a:xfrm>
          </p:grpSpPr>
          <p:sp>
            <p:nvSpPr>
              <p:cNvPr id="243" name="Google Shape;243;p25"/>
              <p:cNvSpPr/>
              <p:nvPr/>
            </p:nvSpPr>
            <p:spPr>
              <a:xfrm>
                <a:off x="4134639" y="1365538"/>
                <a:ext cx="2600100" cy="944700"/>
              </a:xfrm>
              <a:prstGeom prst="parallelogram">
                <a:avLst>
                  <a:gd name="adj" fmla="val 55708"/>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25"/>
              <p:cNvGrpSpPr/>
              <p:nvPr/>
            </p:nvGrpSpPr>
            <p:grpSpPr>
              <a:xfrm>
                <a:off x="4419363" y="1484925"/>
                <a:ext cx="2030650" cy="705925"/>
                <a:chOff x="4151800" y="1484925"/>
                <a:chExt cx="2030650" cy="705925"/>
              </a:xfrm>
            </p:grpSpPr>
            <p:sp>
              <p:nvSpPr>
                <p:cNvPr id="245" name="Google Shape;245;p25"/>
                <p:cNvSpPr/>
                <p:nvPr/>
              </p:nvSpPr>
              <p:spPr>
                <a:xfrm>
                  <a:off x="4151800" y="1484925"/>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p:nvPr/>
              </p:nvSpPr>
              <p:spPr>
                <a:xfrm>
                  <a:off x="4968100" y="1484938"/>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rot="10800000">
                  <a:off x="4549850" y="1484950"/>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rot="10800000">
                  <a:off x="5366150" y="1484925"/>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49" name="Google Shape;249;p25"/>
            <p:cNvCxnSpPr>
              <a:stCxn id="240" idx="4"/>
              <a:endCxn id="250" idx="0"/>
            </p:cNvCxnSpPr>
            <p:nvPr/>
          </p:nvCxnSpPr>
          <p:spPr>
            <a:xfrm>
              <a:off x="5773273" y="1813551"/>
              <a:ext cx="0" cy="513300"/>
            </a:xfrm>
            <a:prstGeom prst="straightConnector1">
              <a:avLst/>
            </a:prstGeom>
            <a:noFill/>
            <a:ln w="38100" cap="flat" cmpd="sng">
              <a:solidFill>
                <a:schemeClr val="accent4"/>
              </a:solidFill>
              <a:prstDash val="solid"/>
              <a:round/>
              <a:headEnd type="none" w="med" len="med"/>
              <a:tailEnd type="stealth" w="med" len="med"/>
            </a:ln>
          </p:spPr>
        </p:cxnSp>
        <p:cxnSp>
          <p:nvCxnSpPr>
            <p:cNvPr id="251" name="Google Shape;251;p25"/>
            <p:cNvCxnSpPr>
              <a:stCxn id="250" idx="4"/>
              <a:endCxn id="243" idx="5"/>
            </p:cNvCxnSpPr>
            <p:nvPr/>
          </p:nvCxnSpPr>
          <p:spPr>
            <a:xfrm>
              <a:off x="5773238" y="2861932"/>
              <a:ext cx="0" cy="345600"/>
            </a:xfrm>
            <a:prstGeom prst="straightConnector1">
              <a:avLst/>
            </a:prstGeom>
            <a:noFill/>
            <a:ln w="38100" cap="flat" cmpd="sng">
              <a:solidFill>
                <a:schemeClr val="accent4"/>
              </a:solidFill>
              <a:prstDash val="solid"/>
              <a:round/>
              <a:headEnd type="none" w="med" len="med"/>
              <a:tailEnd type="stealth" w="med" len="med"/>
            </a:ln>
          </p:spPr>
        </p:cxnSp>
        <p:cxnSp>
          <p:nvCxnSpPr>
            <p:cNvPr id="252" name="Google Shape;252;p25"/>
            <p:cNvCxnSpPr>
              <a:stCxn id="243" idx="2"/>
              <a:endCxn id="253" idx="0"/>
            </p:cNvCxnSpPr>
            <p:nvPr/>
          </p:nvCxnSpPr>
          <p:spPr>
            <a:xfrm>
              <a:off x="5773306" y="4016438"/>
              <a:ext cx="0" cy="345600"/>
            </a:xfrm>
            <a:prstGeom prst="straightConnector1">
              <a:avLst/>
            </a:prstGeom>
            <a:noFill/>
            <a:ln w="38100" cap="flat" cmpd="sng">
              <a:solidFill>
                <a:schemeClr val="accent4"/>
              </a:solidFill>
              <a:prstDash val="solid"/>
              <a:round/>
              <a:headEnd type="none" w="med" len="med"/>
              <a:tailEnd type="stealth" w="med" len="med"/>
            </a:ln>
          </p:spPr>
        </p:cxnSp>
        <p:grpSp>
          <p:nvGrpSpPr>
            <p:cNvPr id="254" name="Google Shape;254;p25"/>
            <p:cNvGrpSpPr/>
            <p:nvPr/>
          </p:nvGrpSpPr>
          <p:grpSpPr>
            <a:xfrm>
              <a:off x="5505628" y="2326855"/>
              <a:ext cx="535221" cy="535076"/>
              <a:chOff x="2340413" y="1109075"/>
              <a:chExt cx="1444200" cy="1444200"/>
            </a:xfrm>
          </p:grpSpPr>
          <p:sp>
            <p:nvSpPr>
              <p:cNvPr id="250" name="Google Shape;250;p25"/>
              <p:cNvSpPr/>
              <p:nvPr/>
            </p:nvSpPr>
            <p:spPr>
              <a:xfrm>
                <a:off x="2340413" y="1109075"/>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25"/>
              <p:cNvGrpSpPr/>
              <p:nvPr/>
            </p:nvGrpSpPr>
            <p:grpSpPr>
              <a:xfrm>
                <a:off x="2659575" y="1358825"/>
                <a:ext cx="861600" cy="825288"/>
                <a:chOff x="2659575" y="1358825"/>
                <a:chExt cx="861600" cy="825288"/>
              </a:xfrm>
            </p:grpSpPr>
            <p:grpSp>
              <p:nvGrpSpPr>
                <p:cNvPr id="256" name="Google Shape;256;p25"/>
                <p:cNvGrpSpPr/>
                <p:nvPr/>
              </p:nvGrpSpPr>
              <p:grpSpPr>
                <a:xfrm>
                  <a:off x="2659575" y="1478213"/>
                  <a:ext cx="861600" cy="705900"/>
                  <a:chOff x="2305175" y="1591150"/>
                  <a:chExt cx="861600" cy="705900"/>
                </a:xfrm>
              </p:grpSpPr>
              <p:sp>
                <p:nvSpPr>
                  <p:cNvPr id="257" name="Google Shape;257;p25"/>
                  <p:cNvSpPr/>
                  <p:nvPr/>
                </p:nvSpPr>
                <p:spPr>
                  <a:xfrm>
                    <a:off x="2449625" y="1591150"/>
                    <a:ext cx="572700" cy="572700"/>
                  </a:xfrm>
                  <a:prstGeom prst="rect">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5"/>
                  <p:cNvSpPr/>
                  <p:nvPr/>
                </p:nvSpPr>
                <p:spPr>
                  <a:xfrm>
                    <a:off x="2453375" y="1594900"/>
                    <a:ext cx="565200" cy="565200"/>
                  </a:xfrm>
                  <a:prstGeom prst="snip1Rect">
                    <a:avLst>
                      <a:gd name="adj" fmla="val 31913"/>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5"/>
                  <p:cNvSpPr/>
                  <p:nvPr/>
                </p:nvSpPr>
                <p:spPr>
                  <a:xfrm>
                    <a:off x="2305175" y="1805775"/>
                    <a:ext cx="148200" cy="16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a:off x="2305175" y="2163850"/>
                    <a:ext cx="861600" cy="133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5"/>
                <p:cNvSpPr/>
                <p:nvPr/>
              </p:nvSpPr>
              <p:spPr>
                <a:xfrm>
                  <a:off x="3291975" y="1358825"/>
                  <a:ext cx="229200" cy="229200"/>
                </a:xfrm>
                <a:prstGeom prst="ellipse">
                  <a:avLst/>
                </a:prstGeom>
                <a:solidFill>
                  <a:srgbClr val="FF0000"/>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800" b="1">
                      <a:solidFill>
                        <a:srgbClr val="FFFFFF"/>
                      </a:solidFill>
                    </a:rPr>
                    <a:t>1</a:t>
                  </a:r>
                  <a:endParaRPr sz="800" b="1">
                    <a:solidFill>
                      <a:srgbClr val="FFFFFF"/>
                    </a:solidFill>
                    <a:latin typeface="Roboto Mono"/>
                    <a:ea typeface="Roboto Mono"/>
                    <a:cs typeface="Roboto Mono"/>
                    <a:sym typeface="Roboto Mono"/>
                  </a:endParaRPr>
                </a:p>
              </p:txBody>
            </p:sp>
          </p:grpSp>
        </p:grpSp>
        <p:grpSp>
          <p:nvGrpSpPr>
            <p:cNvPr id="262" name="Google Shape;262;p25"/>
            <p:cNvGrpSpPr/>
            <p:nvPr/>
          </p:nvGrpSpPr>
          <p:grpSpPr>
            <a:xfrm>
              <a:off x="5505651" y="4361962"/>
              <a:ext cx="535221" cy="535076"/>
              <a:chOff x="2340413" y="1109075"/>
              <a:chExt cx="1444200" cy="1444200"/>
            </a:xfrm>
          </p:grpSpPr>
          <p:sp>
            <p:nvSpPr>
              <p:cNvPr id="253" name="Google Shape;253;p25"/>
              <p:cNvSpPr/>
              <p:nvPr/>
            </p:nvSpPr>
            <p:spPr>
              <a:xfrm>
                <a:off x="2340413" y="1109075"/>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25"/>
              <p:cNvGrpSpPr/>
              <p:nvPr/>
            </p:nvGrpSpPr>
            <p:grpSpPr>
              <a:xfrm>
                <a:off x="2659575" y="1358825"/>
                <a:ext cx="861600" cy="825288"/>
                <a:chOff x="2659575" y="1358825"/>
                <a:chExt cx="861600" cy="825288"/>
              </a:xfrm>
            </p:grpSpPr>
            <p:grpSp>
              <p:nvGrpSpPr>
                <p:cNvPr id="264" name="Google Shape;264;p25"/>
                <p:cNvGrpSpPr/>
                <p:nvPr/>
              </p:nvGrpSpPr>
              <p:grpSpPr>
                <a:xfrm>
                  <a:off x="2659575" y="1478213"/>
                  <a:ext cx="861600" cy="705900"/>
                  <a:chOff x="2305175" y="1591150"/>
                  <a:chExt cx="861600" cy="705900"/>
                </a:xfrm>
              </p:grpSpPr>
              <p:sp>
                <p:nvSpPr>
                  <p:cNvPr id="265" name="Google Shape;265;p25"/>
                  <p:cNvSpPr/>
                  <p:nvPr/>
                </p:nvSpPr>
                <p:spPr>
                  <a:xfrm>
                    <a:off x="2449625" y="1591150"/>
                    <a:ext cx="572700" cy="572700"/>
                  </a:xfrm>
                  <a:prstGeom prst="rect">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5"/>
                  <p:cNvSpPr/>
                  <p:nvPr/>
                </p:nvSpPr>
                <p:spPr>
                  <a:xfrm>
                    <a:off x="2453375" y="1594900"/>
                    <a:ext cx="565200" cy="565200"/>
                  </a:xfrm>
                  <a:prstGeom prst="snip1Rect">
                    <a:avLst>
                      <a:gd name="adj" fmla="val 31913"/>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5"/>
                  <p:cNvSpPr/>
                  <p:nvPr/>
                </p:nvSpPr>
                <p:spPr>
                  <a:xfrm>
                    <a:off x="2305175" y="1805775"/>
                    <a:ext cx="148200" cy="16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5"/>
                  <p:cNvSpPr/>
                  <p:nvPr/>
                </p:nvSpPr>
                <p:spPr>
                  <a:xfrm>
                    <a:off x="2305175" y="2163850"/>
                    <a:ext cx="861600" cy="133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5"/>
                <p:cNvSpPr/>
                <p:nvPr/>
              </p:nvSpPr>
              <p:spPr>
                <a:xfrm>
                  <a:off x="3291975" y="1358825"/>
                  <a:ext cx="229200" cy="229200"/>
                </a:xfrm>
                <a:prstGeom prst="ellipse">
                  <a:avLst/>
                </a:prstGeom>
                <a:solidFill>
                  <a:srgbClr val="FF0000"/>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b="1">
                      <a:solidFill>
                        <a:srgbClr val="FFFFFF"/>
                      </a:solidFill>
                    </a:rPr>
                    <a:t>2</a:t>
                  </a:r>
                  <a:endParaRPr sz="800" b="1">
                    <a:solidFill>
                      <a:srgbClr val="FFFFFF"/>
                    </a:solidFill>
                    <a:latin typeface="Roboto Mono"/>
                    <a:ea typeface="Roboto Mono"/>
                    <a:cs typeface="Roboto Mono"/>
                    <a:sym typeface="Roboto Mono"/>
                  </a:endParaRPr>
                </a:p>
              </p:txBody>
            </p:sp>
          </p:grpSp>
        </p:grpSp>
      </p:grpSp>
    </p:spTree>
    <p:extLst>
      <p:ext uri="{BB962C8B-B14F-4D97-AF65-F5344CB8AC3E}">
        <p14:creationId xmlns:p14="http://schemas.microsoft.com/office/powerpoint/2010/main" val="3560485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6"/>
        <p:cNvGrpSpPr/>
        <p:nvPr/>
      </p:nvGrpSpPr>
      <p:grpSpPr>
        <a:xfrm>
          <a:off x="0" y="0"/>
          <a:ext cx="0" cy="0"/>
          <a:chOff x="0" y="0"/>
          <a:chExt cx="0" cy="0"/>
        </a:xfrm>
      </p:grpSpPr>
      <p:sp>
        <p:nvSpPr>
          <p:cNvPr id="237" name="Google Shape;237;p25"/>
          <p:cNvSpPr txBox="1"/>
          <p:nvPr/>
        </p:nvSpPr>
        <p:spPr>
          <a:xfrm>
            <a:off x="1750500" y="188000"/>
            <a:ext cx="3610800" cy="6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dk1"/>
                </a:solidFill>
                <a:latin typeface="Roboto Mono"/>
                <a:ea typeface="Roboto Mono"/>
                <a:cs typeface="Roboto Mono"/>
                <a:sym typeface="Roboto Mono"/>
              </a:rPr>
              <a:t>Impact Hammer </a:t>
            </a:r>
            <a:endParaRPr sz="2800">
              <a:solidFill>
                <a:schemeClr val="dk1"/>
              </a:solidFill>
              <a:latin typeface="Roboto Mono"/>
              <a:ea typeface="Roboto Mono"/>
              <a:cs typeface="Roboto Mono"/>
              <a:sym typeface="Roboto Mono"/>
            </a:endParaRPr>
          </a:p>
        </p:txBody>
      </p:sp>
      <p:grpSp>
        <p:nvGrpSpPr>
          <p:cNvPr id="238" name="Google Shape;238;p25"/>
          <p:cNvGrpSpPr/>
          <p:nvPr/>
        </p:nvGrpSpPr>
        <p:grpSpPr>
          <a:xfrm>
            <a:off x="227804" y="188009"/>
            <a:ext cx="1277539" cy="4361179"/>
            <a:chOff x="5134504" y="535859"/>
            <a:chExt cx="1277539" cy="4361179"/>
          </a:xfrm>
        </p:grpSpPr>
        <p:grpSp>
          <p:nvGrpSpPr>
            <p:cNvPr id="239" name="Google Shape;239;p25"/>
            <p:cNvGrpSpPr/>
            <p:nvPr/>
          </p:nvGrpSpPr>
          <p:grpSpPr>
            <a:xfrm>
              <a:off x="5134504" y="535859"/>
              <a:ext cx="1277539" cy="1277693"/>
              <a:chOff x="525375" y="1234892"/>
              <a:chExt cx="1444200" cy="1444210"/>
            </a:xfrm>
          </p:grpSpPr>
          <p:sp>
            <p:nvSpPr>
              <p:cNvPr id="240" name="Google Shape;240;p25"/>
              <p:cNvSpPr/>
              <p:nvPr/>
            </p:nvSpPr>
            <p:spPr>
              <a:xfrm>
                <a:off x="525375" y="1234902"/>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1" name="Google Shape;241;p25"/>
              <p:cNvPicPr preferRelativeResize="0"/>
              <p:nvPr/>
            </p:nvPicPr>
            <p:blipFill>
              <a:blip r:embed="rId3">
                <a:alphaModFix/>
              </a:blip>
              <a:stretch>
                <a:fillRect/>
              </a:stretch>
            </p:blipFill>
            <p:spPr>
              <a:xfrm rot="4140760">
                <a:off x="733376" y="1384920"/>
                <a:ext cx="1028219" cy="1028219"/>
              </a:xfrm>
              <a:prstGeom prst="rect">
                <a:avLst/>
              </a:prstGeom>
              <a:noFill/>
              <a:ln>
                <a:noFill/>
              </a:ln>
            </p:spPr>
          </p:pic>
        </p:grpSp>
        <p:grpSp>
          <p:nvGrpSpPr>
            <p:cNvPr id="242" name="Google Shape;242;p25"/>
            <p:cNvGrpSpPr/>
            <p:nvPr/>
          </p:nvGrpSpPr>
          <p:grpSpPr>
            <a:xfrm rot="5400000">
              <a:off x="5266286" y="3427825"/>
              <a:ext cx="1014039" cy="368433"/>
              <a:chOff x="4134639" y="1365538"/>
              <a:chExt cx="2600100" cy="944700"/>
            </a:xfrm>
          </p:grpSpPr>
          <p:sp>
            <p:nvSpPr>
              <p:cNvPr id="243" name="Google Shape;243;p25"/>
              <p:cNvSpPr/>
              <p:nvPr/>
            </p:nvSpPr>
            <p:spPr>
              <a:xfrm>
                <a:off x="4134639" y="1365538"/>
                <a:ext cx="2600100" cy="944700"/>
              </a:xfrm>
              <a:prstGeom prst="parallelogram">
                <a:avLst>
                  <a:gd name="adj" fmla="val 55708"/>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25"/>
              <p:cNvGrpSpPr/>
              <p:nvPr/>
            </p:nvGrpSpPr>
            <p:grpSpPr>
              <a:xfrm>
                <a:off x="4419363" y="1484925"/>
                <a:ext cx="2030650" cy="705925"/>
                <a:chOff x="4151800" y="1484925"/>
                <a:chExt cx="2030650" cy="705925"/>
              </a:xfrm>
            </p:grpSpPr>
            <p:sp>
              <p:nvSpPr>
                <p:cNvPr id="245" name="Google Shape;245;p25"/>
                <p:cNvSpPr/>
                <p:nvPr/>
              </p:nvSpPr>
              <p:spPr>
                <a:xfrm>
                  <a:off x="4151800" y="1484925"/>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p:nvPr/>
              </p:nvSpPr>
              <p:spPr>
                <a:xfrm>
                  <a:off x="4968100" y="1484938"/>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rot="10800000">
                  <a:off x="4549850" y="1484950"/>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rot="10800000">
                  <a:off x="5366150" y="1484925"/>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49" name="Google Shape;249;p25"/>
            <p:cNvCxnSpPr>
              <a:stCxn id="240" idx="4"/>
              <a:endCxn id="250" idx="0"/>
            </p:cNvCxnSpPr>
            <p:nvPr/>
          </p:nvCxnSpPr>
          <p:spPr>
            <a:xfrm>
              <a:off x="5773273" y="1813551"/>
              <a:ext cx="0" cy="513300"/>
            </a:xfrm>
            <a:prstGeom prst="straightConnector1">
              <a:avLst/>
            </a:prstGeom>
            <a:noFill/>
            <a:ln w="38100" cap="flat" cmpd="sng">
              <a:solidFill>
                <a:schemeClr val="accent4"/>
              </a:solidFill>
              <a:prstDash val="solid"/>
              <a:round/>
              <a:headEnd type="none" w="med" len="med"/>
              <a:tailEnd type="stealth" w="med" len="med"/>
            </a:ln>
          </p:spPr>
        </p:cxnSp>
        <p:cxnSp>
          <p:nvCxnSpPr>
            <p:cNvPr id="251" name="Google Shape;251;p25"/>
            <p:cNvCxnSpPr>
              <a:stCxn id="250" idx="4"/>
              <a:endCxn id="243" idx="5"/>
            </p:cNvCxnSpPr>
            <p:nvPr/>
          </p:nvCxnSpPr>
          <p:spPr>
            <a:xfrm>
              <a:off x="5773238" y="2861932"/>
              <a:ext cx="0" cy="345600"/>
            </a:xfrm>
            <a:prstGeom prst="straightConnector1">
              <a:avLst/>
            </a:prstGeom>
            <a:noFill/>
            <a:ln w="38100" cap="flat" cmpd="sng">
              <a:solidFill>
                <a:schemeClr val="accent4"/>
              </a:solidFill>
              <a:prstDash val="solid"/>
              <a:round/>
              <a:headEnd type="none" w="med" len="med"/>
              <a:tailEnd type="stealth" w="med" len="med"/>
            </a:ln>
          </p:spPr>
        </p:cxnSp>
        <p:cxnSp>
          <p:nvCxnSpPr>
            <p:cNvPr id="252" name="Google Shape;252;p25"/>
            <p:cNvCxnSpPr>
              <a:stCxn id="243" idx="2"/>
              <a:endCxn id="253" idx="0"/>
            </p:cNvCxnSpPr>
            <p:nvPr/>
          </p:nvCxnSpPr>
          <p:spPr>
            <a:xfrm>
              <a:off x="5773306" y="4016438"/>
              <a:ext cx="0" cy="345600"/>
            </a:xfrm>
            <a:prstGeom prst="straightConnector1">
              <a:avLst/>
            </a:prstGeom>
            <a:noFill/>
            <a:ln w="38100" cap="flat" cmpd="sng">
              <a:solidFill>
                <a:schemeClr val="accent4"/>
              </a:solidFill>
              <a:prstDash val="solid"/>
              <a:round/>
              <a:headEnd type="none" w="med" len="med"/>
              <a:tailEnd type="stealth" w="med" len="med"/>
            </a:ln>
          </p:spPr>
        </p:cxnSp>
        <p:grpSp>
          <p:nvGrpSpPr>
            <p:cNvPr id="254" name="Google Shape;254;p25"/>
            <p:cNvGrpSpPr/>
            <p:nvPr/>
          </p:nvGrpSpPr>
          <p:grpSpPr>
            <a:xfrm>
              <a:off x="5505628" y="2326855"/>
              <a:ext cx="535221" cy="535076"/>
              <a:chOff x="2340413" y="1109075"/>
              <a:chExt cx="1444200" cy="1444200"/>
            </a:xfrm>
          </p:grpSpPr>
          <p:sp>
            <p:nvSpPr>
              <p:cNvPr id="250" name="Google Shape;250;p25"/>
              <p:cNvSpPr/>
              <p:nvPr/>
            </p:nvSpPr>
            <p:spPr>
              <a:xfrm>
                <a:off x="2340413" y="1109075"/>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25"/>
              <p:cNvGrpSpPr/>
              <p:nvPr/>
            </p:nvGrpSpPr>
            <p:grpSpPr>
              <a:xfrm>
                <a:off x="2659575" y="1358825"/>
                <a:ext cx="861600" cy="825288"/>
                <a:chOff x="2659575" y="1358825"/>
                <a:chExt cx="861600" cy="825288"/>
              </a:xfrm>
            </p:grpSpPr>
            <p:grpSp>
              <p:nvGrpSpPr>
                <p:cNvPr id="256" name="Google Shape;256;p25"/>
                <p:cNvGrpSpPr/>
                <p:nvPr/>
              </p:nvGrpSpPr>
              <p:grpSpPr>
                <a:xfrm>
                  <a:off x="2659575" y="1478213"/>
                  <a:ext cx="861600" cy="705900"/>
                  <a:chOff x="2305175" y="1591150"/>
                  <a:chExt cx="861600" cy="705900"/>
                </a:xfrm>
              </p:grpSpPr>
              <p:sp>
                <p:nvSpPr>
                  <p:cNvPr id="257" name="Google Shape;257;p25"/>
                  <p:cNvSpPr/>
                  <p:nvPr/>
                </p:nvSpPr>
                <p:spPr>
                  <a:xfrm>
                    <a:off x="2449625" y="1591150"/>
                    <a:ext cx="572700" cy="572700"/>
                  </a:xfrm>
                  <a:prstGeom prst="rect">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5"/>
                  <p:cNvSpPr/>
                  <p:nvPr/>
                </p:nvSpPr>
                <p:spPr>
                  <a:xfrm>
                    <a:off x="2453375" y="1594900"/>
                    <a:ext cx="565200" cy="565200"/>
                  </a:xfrm>
                  <a:prstGeom prst="snip1Rect">
                    <a:avLst>
                      <a:gd name="adj" fmla="val 31913"/>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5"/>
                  <p:cNvSpPr/>
                  <p:nvPr/>
                </p:nvSpPr>
                <p:spPr>
                  <a:xfrm>
                    <a:off x="2305175" y="1805775"/>
                    <a:ext cx="148200" cy="16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a:off x="2305175" y="2163850"/>
                    <a:ext cx="861600" cy="133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5"/>
                <p:cNvSpPr/>
                <p:nvPr/>
              </p:nvSpPr>
              <p:spPr>
                <a:xfrm>
                  <a:off x="3291975" y="1358825"/>
                  <a:ext cx="229200" cy="229200"/>
                </a:xfrm>
                <a:prstGeom prst="ellipse">
                  <a:avLst/>
                </a:prstGeom>
                <a:solidFill>
                  <a:srgbClr val="FF0000"/>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800" b="1">
                      <a:solidFill>
                        <a:srgbClr val="FFFFFF"/>
                      </a:solidFill>
                    </a:rPr>
                    <a:t>1</a:t>
                  </a:r>
                  <a:endParaRPr sz="800" b="1">
                    <a:solidFill>
                      <a:srgbClr val="FFFFFF"/>
                    </a:solidFill>
                    <a:latin typeface="Roboto Mono"/>
                    <a:ea typeface="Roboto Mono"/>
                    <a:cs typeface="Roboto Mono"/>
                    <a:sym typeface="Roboto Mono"/>
                  </a:endParaRPr>
                </a:p>
              </p:txBody>
            </p:sp>
          </p:grpSp>
        </p:grpSp>
        <p:grpSp>
          <p:nvGrpSpPr>
            <p:cNvPr id="262" name="Google Shape;262;p25"/>
            <p:cNvGrpSpPr/>
            <p:nvPr/>
          </p:nvGrpSpPr>
          <p:grpSpPr>
            <a:xfrm>
              <a:off x="5505651" y="4361962"/>
              <a:ext cx="535221" cy="535076"/>
              <a:chOff x="2340413" y="1109075"/>
              <a:chExt cx="1444200" cy="1444200"/>
            </a:xfrm>
          </p:grpSpPr>
          <p:sp>
            <p:nvSpPr>
              <p:cNvPr id="253" name="Google Shape;253;p25"/>
              <p:cNvSpPr/>
              <p:nvPr/>
            </p:nvSpPr>
            <p:spPr>
              <a:xfrm>
                <a:off x="2340413" y="1109075"/>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25"/>
              <p:cNvGrpSpPr/>
              <p:nvPr/>
            </p:nvGrpSpPr>
            <p:grpSpPr>
              <a:xfrm>
                <a:off x="2659575" y="1358825"/>
                <a:ext cx="861600" cy="825288"/>
                <a:chOff x="2659575" y="1358825"/>
                <a:chExt cx="861600" cy="825288"/>
              </a:xfrm>
            </p:grpSpPr>
            <p:grpSp>
              <p:nvGrpSpPr>
                <p:cNvPr id="264" name="Google Shape;264;p25"/>
                <p:cNvGrpSpPr/>
                <p:nvPr/>
              </p:nvGrpSpPr>
              <p:grpSpPr>
                <a:xfrm>
                  <a:off x="2659575" y="1478213"/>
                  <a:ext cx="861600" cy="705900"/>
                  <a:chOff x="2305175" y="1591150"/>
                  <a:chExt cx="861600" cy="705900"/>
                </a:xfrm>
              </p:grpSpPr>
              <p:sp>
                <p:nvSpPr>
                  <p:cNvPr id="265" name="Google Shape;265;p25"/>
                  <p:cNvSpPr/>
                  <p:nvPr/>
                </p:nvSpPr>
                <p:spPr>
                  <a:xfrm>
                    <a:off x="2449625" y="1591150"/>
                    <a:ext cx="572700" cy="572700"/>
                  </a:xfrm>
                  <a:prstGeom prst="rect">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5"/>
                  <p:cNvSpPr/>
                  <p:nvPr/>
                </p:nvSpPr>
                <p:spPr>
                  <a:xfrm>
                    <a:off x="2453375" y="1594900"/>
                    <a:ext cx="565200" cy="565200"/>
                  </a:xfrm>
                  <a:prstGeom prst="snip1Rect">
                    <a:avLst>
                      <a:gd name="adj" fmla="val 31913"/>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5"/>
                  <p:cNvSpPr/>
                  <p:nvPr/>
                </p:nvSpPr>
                <p:spPr>
                  <a:xfrm>
                    <a:off x="2305175" y="1805775"/>
                    <a:ext cx="148200" cy="16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5"/>
                  <p:cNvSpPr/>
                  <p:nvPr/>
                </p:nvSpPr>
                <p:spPr>
                  <a:xfrm>
                    <a:off x="2305175" y="2163850"/>
                    <a:ext cx="861600" cy="133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5"/>
                <p:cNvSpPr/>
                <p:nvPr/>
              </p:nvSpPr>
              <p:spPr>
                <a:xfrm>
                  <a:off x="3291975" y="1358825"/>
                  <a:ext cx="229200" cy="229200"/>
                </a:xfrm>
                <a:prstGeom prst="ellipse">
                  <a:avLst/>
                </a:prstGeom>
                <a:solidFill>
                  <a:srgbClr val="FF0000"/>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b="1">
                      <a:solidFill>
                        <a:srgbClr val="FFFFFF"/>
                      </a:solidFill>
                    </a:rPr>
                    <a:t>2</a:t>
                  </a:r>
                  <a:endParaRPr sz="800" b="1">
                    <a:solidFill>
                      <a:srgbClr val="FFFFFF"/>
                    </a:solidFill>
                    <a:latin typeface="Roboto Mono"/>
                    <a:ea typeface="Roboto Mono"/>
                    <a:cs typeface="Roboto Mono"/>
                    <a:sym typeface="Roboto Mono"/>
                  </a:endParaRPr>
                </a:p>
              </p:txBody>
            </p:sp>
          </p:grpSp>
        </p:grpSp>
      </p:grpSp>
      <p:pic>
        <p:nvPicPr>
          <p:cNvPr id="270" name="Google Shape;270;p25"/>
          <p:cNvPicPr preferRelativeResize="0"/>
          <p:nvPr/>
        </p:nvPicPr>
        <p:blipFill rotWithShape="1">
          <a:blip r:embed="rId4">
            <a:alphaModFix/>
          </a:blip>
          <a:srcRect r="6252"/>
          <a:stretch/>
        </p:blipFill>
        <p:spPr>
          <a:xfrm>
            <a:off x="1750500" y="874400"/>
            <a:ext cx="6253199" cy="4203750"/>
          </a:xfrm>
          <a:prstGeom prst="rect">
            <a:avLst/>
          </a:prstGeom>
          <a:noFill/>
          <a:ln w="28575" cap="flat" cmpd="sng">
            <a:solidFill>
              <a:schemeClr val="dk2"/>
            </a:solidFill>
            <a:prstDash val="solid"/>
            <a:round/>
            <a:headEnd type="none" w="sm" len="sm"/>
            <a:tailEnd type="none" w="sm" len="sm"/>
          </a:ln>
        </p:spPr>
      </p:pic>
      <p:cxnSp>
        <p:nvCxnSpPr>
          <p:cNvPr id="271" name="Google Shape;271;p25"/>
          <p:cNvCxnSpPr/>
          <p:nvPr/>
        </p:nvCxnSpPr>
        <p:spPr>
          <a:xfrm rot="10800000">
            <a:off x="4736450" y="2723375"/>
            <a:ext cx="0" cy="162900"/>
          </a:xfrm>
          <a:prstGeom prst="straightConnector1">
            <a:avLst/>
          </a:prstGeom>
          <a:noFill/>
          <a:ln w="28575" cap="flat" cmpd="sng">
            <a:solidFill>
              <a:schemeClr val="dk2"/>
            </a:solidFill>
            <a:prstDash val="solid"/>
            <a:round/>
            <a:headEnd type="none" w="med" len="med"/>
            <a:tailEnd type="none" w="med" len="med"/>
          </a:ln>
        </p:spPr>
      </p:cxnSp>
      <p:cxnSp>
        <p:nvCxnSpPr>
          <p:cNvPr id="272" name="Google Shape;272;p25"/>
          <p:cNvCxnSpPr/>
          <p:nvPr/>
        </p:nvCxnSpPr>
        <p:spPr>
          <a:xfrm>
            <a:off x="4736450" y="2716075"/>
            <a:ext cx="1465500" cy="0"/>
          </a:xfrm>
          <a:prstGeom prst="straightConnector1">
            <a:avLst/>
          </a:prstGeom>
          <a:noFill/>
          <a:ln w="28575" cap="flat" cmpd="sng">
            <a:solidFill>
              <a:schemeClr val="dk2"/>
            </a:solidFill>
            <a:prstDash val="solid"/>
            <a:round/>
            <a:headEnd type="none" w="med" len="med"/>
            <a:tailEnd type="none" w="med" len="med"/>
          </a:ln>
        </p:spPr>
      </p:cxnSp>
      <p:cxnSp>
        <p:nvCxnSpPr>
          <p:cNvPr id="273" name="Google Shape;273;p25"/>
          <p:cNvCxnSpPr/>
          <p:nvPr/>
        </p:nvCxnSpPr>
        <p:spPr>
          <a:xfrm rot="10800000">
            <a:off x="6201950" y="2723375"/>
            <a:ext cx="0" cy="162900"/>
          </a:xfrm>
          <a:prstGeom prst="straightConnector1">
            <a:avLst/>
          </a:prstGeom>
          <a:noFill/>
          <a:ln w="28575" cap="flat" cmpd="sng">
            <a:solidFill>
              <a:schemeClr val="dk2"/>
            </a:solidFill>
            <a:prstDash val="solid"/>
            <a:round/>
            <a:headEnd type="none" w="med" len="med"/>
            <a:tailEnd type="none" w="med" len="med"/>
          </a:ln>
        </p:spPr>
      </p:cxnSp>
      <p:cxnSp>
        <p:nvCxnSpPr>
          <p:cNvPr id="274" name="Google Shape;274;p25"/>
          <p:cNvCxnSpPr>
            <a:endCxn id="275" idx="2"/>
          </p:cNvCxnSpPr>
          <p:nvPr/>
        </p:nvCxnSpPr>
        <p:spPr>
          <a:xfrm rot="10800000">
            <a:off x="4736450" y="1931650"/>
            <a:ext cx="451500" cy="799200"/>
          </a:xfrm>
          <a:prstGeom prst="straightConnector1">
            <a:avLst/>
          </a:prstGeom>
          <a:noFill/>
          <a:ln w="28575" cap="flat" cmpd="sng">
            <a:solidFill>
              <a:schemeClr val="dk2"/>
            </a:solidFill>
            <a:prstDash val="solid"/>
            <a:round/>
            <a:headEnd type="none" w="med" len="med"/>
            <a:tailEnd type="none" w="med" len="med"/>
          </a:ln>
        </p:spPr>
      </p:cxnSp>
      <p:sp>
        <p:nvSpPr>
          <p:cNvPr id="275" name="Google Shape;275;p25"/>
          <p:cNvSpPr txBox="1"/>
          <p:nvPr/>
        </p:nvSpPr>
        <p:spPr>
          <a:xfrm>
            <a:off x="3852050" y="1384150"/>
            <a:ext cx="1768800" cy="547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ono"/>
                <a:ea typeface="Roboto Mono"/>
                <a:cs typeface="Roboto Mono"/>
                <a:sym typeface="Roboto Mono"/>
              </a:rPr>
              <a:t>Even Frequency Distribution</a:t>
            </a:r>
            <a:endParaRPr>
              <a:latin typeface="Roboto Mono"/>
              <a:ea typeface="Roboto Mono"/>
              <a:cs typeface="Roboto Mono"/>
              <a:sym typeface="Roboto Mono"/>
            </a:endParaRPr>
          </a:p>
        </p:txBody>
      </p:sp>
      <p:cxnSp>
        <p:nvCxnSpPr>
          <p:cNvPr id="276" name="Google Shape;276;p25"/>
          <p:cNvCxnSpPr>
            <a:endCxn id="277" idx="2"/>
          </p:cNvCxnSpPr>
          <p:nvPr/>
        </p:nvCxnSpPr>
        <p:spPr>
          <a:xfrm rot="10800000" flipH="1">
            <a:off x="6534875" y="2145900"/>
            <a:ext cx="492000" cy="940200"/>
          </a:xfrm>
          <a:prstGeom prst="straightConnector1">
            <a:avLst/>
          </a:prstGeom>
          <a:noFill/>
          <a:ln w="19050" cap="flat" cmpd="sng">
            <a:solidFill>
              <a:schemeClr val="dk2"/>
            </a:solidFill>
            <a:prstDash val="solid"/>
            <a:round/>
            <a:headEnd type="stealth" w="med" len="med"/>
            <a:tailEnd type="none" w="med" len="med"/>
          </a:ln>
        </p:spPr>
      </p:cxnSp>
      <p:sp>
        <p:nvSpPr>
          <p:cNvPr id="277" name="Google Shape;277;p25"/>
          <p:cNvSpPr txBox="1"/>
          <p:nvPr/>
        </p:nvSpPr>
        <p:spPr>
          <a:xfrm>
            <a:off x="6451775" y="1598400"/>
            <a:ext cx="1150200" cy="547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ono"/>
                <a:ea typeface="Roboto Mono"/>
                <a:cs typeface="Roboto Mono"/>
                <a:sym typeface="Roboto Mono"/>
              </a:rPr>
              <a:t>Frequency Roll-off</a:t>
            </a:r>
            <a:endParaRPr>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1"/>
        <p:cNvGrpSpPr/>
        <p:nvPr/>
      </p:nvGrpSpPr>
      <p:grpSpPr>
        <a:xfrm>
          <a:off x="0" y="0"/>
          <a:ext cx="0" cy="0"/>
          <a:chOff x="0" y="0"/>
          <a:chExt cx="0" cy="0"/>
        </a:xfrm>
      </p:grpSpPr>
      <p:sp>
        <p:nvSpPr>
          <p:cNvPr id="282" name="Google Shape;282;p26"/>
          <p:cNvSpPr txBox="1"/>
          <p:nvPr/>
        </p:nvSpPr>
        <p:spPr>
          <a:xfrm>
            <a:off x="1750500" y="188000"/>
            <a:ext cx="3610800" cy="6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dk1"/>
                </a:solidFill>
                <a:latin typeface="Roboto Mono"/>
                <a:ea typeface="Roboto Mono"/>
                <a:cs typeface="Roboto Mono"/>
                <a:sym typeface="Roboto Mono"/>
              </a:rPr>
              <a:t>Accelerometer 1</a:t>
            </a:r>
            <a:endParaRPr sz="2800">
              <a:solidFill>
                <a:schemeClr val="dk1"/>
              </a:solidFill>
              <a:latin typeface="Roboto Mono"/>
              <a:ea typeface="Roboto Mono"/>
              <a:cs typeface="Roboto Mono"/>
              <a:sym typeface="Roboto Mono"/>
            </a:endParaRPr>
          </a:p>
        </p:txBody>
      </p:sp>
      <p:grpSp>
        <p:nvGrpSpPr>
          <p:cNvPr id="283" name="Google Shape;283;p26"/>
          <p:cNvGrpSpPr/>
          <p:nvPr/>
        </p:nvGrpSpPr>
        <p:grpSpPr>
          <a:xfrm>
            <a:off x="213425" y="362600"/>
            <a:ext cx="1306279" cy="4186588"/>
            <a:chOff x="213425" y="362600"/>
            <a:chExt cx="1306279" cy="4186588"/>
          </a:xfrm>
        </p:grpSpPr>
        <p:grpSp>
          <p:nvGrpSpPr>
            <p:cNvPr id="284" name="Google Shape;284;p26"/>
            <p:cNvGrpSpPr/>
            <p:nvPr/>
          </p:nvGrpSpPr>
          <p:grpSpPr>
            <a:xfrm>
              <a:off x="629861" y="362600"/>
              <a:ext cx="473409" cy="473557"/>
              <a:chOff x="525375" y="1234892"/>
              <a:chExt cx="1444200" cy="1444210"/>
            </a:xfrm>
          </p:grpSpPr>
          <p:sp>
            <p:nvSpPr>
              <p:cNvPr id="285" name="Google Shape;285;p26"/>
              <p:cNvSpPr/>
              <p:nvPr/>
            </p:nvSpPr>
            <p:spPr>
              <a:xfrm>
                <a:off x="525375" y="1234902"/>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6" name="Google Shape;286;p26"/>
              <p:cNvPicPr preferRelativeResize="0"/>
              <p:nvPr/>
            </p:nvPicPr>
            <p:blipFill>
              <a:blip r:embed="rId3">
                <a:alphaModFix/>
              </a:blip>
              <a:stretch>
                <a:fillRect/>
              </a:stretch>
            </p:blipFill>
            <p:spPr>
              <a:xfrm rot="4140760">
                <a:off x="733376" y="1384920"/>
                <a:ext cx="1028219" cy="1028219"/>
              </a:xfrm>
              <a:prstGeom prst="rect">
                <a:avLst/>
              </a:prstGeom>
              <a:noFill/>
              <a:ln>
                <a:noFill/>
              </a:ln>
            </p:spPr>
          </p:pic>
        </p:grpSp>
        <p:grpSp>
          <p:nvGrpSpPr>
            <p:cNvPr id="287" name="Google Shape;287;p26"/>
            <p:cNvGrpSpPr/>
            <p:nvPr/>
          </p:nvGrpSpPr>
          <p:grpSpPr>
            <a:xfrm rot="5400000">
              <a:off x="359586" y="3079975"/>
              <a:ext cx="1014039" cy="368433"/>
              <a:chOff x="4134639" y="1365538"/>
              <a:chExt cx="2600100" cy="944700"/>
            </a:xfrm>
          </p:grpSpPr>
          <p:sp>
            <p:nvSpPr>
              <p:cNvPr id="288" name="Google Shape;288;p26"/>
              <p:cNvSpPr/>
              <p:nvPr/>
            </p:nvSpPr>
            <p:spPr>
              <a:xfrm>
                <a:off x="4134639" y="1365538"/>
                <a:ext cx="2600100" cy="944700"/>
              </a:xfrm>
              <a:prstGeom prst="parallelogram">
                <a:avLst>
                  <a:gd name="adj" fmla="val 55708"/>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26"/>
              <p:cNvGrpSpPr/>
              <p:nvPr/>
            </p:nvGrpSpPr>
            <p:grpSpPr>
              <a:xfrm>
                <a:off x="4419363" y="1484925"/>
                <a:ext cx="2030650" cy="705925"/>
                <a:chOff x="4151800" y="1484925"/>
                <a:chExt cx="2030650" cy="705925"/>
              </a:xfrm>
            </p:grpSpPr>
            <p:sp>
              <p:nvSpPr>
                <p:cNvPr id="290" name="Google Shape;290;p26"/>
                <p:cNvSpPr/>
                <p:nvPr/>
              </p:nvSpPr>
              <p:spPr>
                <a:xfrm>
                  <a:off x="4151800" y="1484925"/>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4968100" y="1484938"/>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rot="10800000">
                  <a:off x="4549850" y="1484950"/>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rot="10800000">
                  <a:off x="5366150" y="1484925"/>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94" name="Google Shape;294;p26"/>
            <p:cNvCxnSpPr>
              <a:stCxn id="285" idx="4"/>
              <a:endCxn id="295" idx="0"/>
            </p:cNvCxnSpPr>
            <p:nvPr/>
          </p:nvCxnSpPr>
          <p:spPr>
            <a:xfrm>
              <a:off x="866565" y="836157"/>
              <a:ext cx="0" cy="372600"/>
            </a:xfrm>
            <a:prstGeom prst="straightConnector1">
              <a:avLst/>
            </a:prstGeom>
            <a:noFill/>
            <a:ln w="38100" cap="flat" cmpd="sng">
              <a:solidFill>
                <a:schemeClr val="accent4"/>
              </a:solidFill>
              <a:prstDash val="solid"/>
              <a:round/>
              <a:headEnd type="none" w="med" len="med"/>
              <a:tailEnd type="stealth" w="med" len="med"/>
            </a:ln>
          </p:spPr>
        </p:cxnSp>
        <p:cxnSp>
          <p:nvCxnSpPr>
            <p:cNvPr id="296" name="Google Shape;296;p26"/>
            <p:cNvCxnSpPr>
              <a:stCxn id="295" idx="4"/>
              <a:endCxn id="288" idx="5"/>
            </p:cNvCxnSpPr>
            <p:nvPr/>
          </p:nvCxnSpPr>
          <p:spPr>
            <a:xfrm>
              <a:off x="866564" y="2514264"/>
              <a:ext cx="0" cy="345600"/>
            </a:xfrm>
            <a:prstGeom prst="straightConnector1">
              <a:avLst/>
            </a:prstGeom>
            <a:noFill/>
            <a:ln w="38100" cap="flat" cmpd="sng">
              <a:solidFill>
                <a:schemeClr val="accent4"/>
              </a:solidFill>
              <a:prstDash val="solid"/>
              <a:round/>
              <a:headEnd type="none" w="med" len="med"/>
              <a:tailEnd type="stealth" w="med" len="med"/>
            </a:ln>
          </p:spPr>
        </p:cxnSp>
        <p:cxnSp>
          <p:nvCxnSpPr>
            <p:cNvPr id="297" name="Google Shape;297;p26"/>
            <p:cNvCxnSpPr>
              <a:stCxn id="288" idx="2"/>
              <a:endCxn id="298" idx="0"/>
            </p:cNvCxnSpPr>
            <p:nvPr/>
          </p:nvCxnSpPr>
          <p:spPr>
            <a:xfrm>
              <a:off x="866606" y="3668588"/>
              <a:ext cx="0" cy="345600"/>
            </a:xfrm>
            <a:prstGeom prst="straightConnector1">
              <a:avLst/>
            </a:prstGeom>
            <a:noFill/>
            <a:ln w="38100" cap="flat" cmpd="sng">
              <a:solidFill>
                <a:schemeClr val="accent4"/>
              </a:solidFill>
              <a:prstDash val="solid"/>
              <a:round/>
              <a:headEnd type="none" w="med" len="med"/>
              <a:tailEnd type="stealth" w="med" len="med"/>
            </a:ln>
          </p:spPr>
        </p:cxnSp>
        <p:grpSp>
          <p:nvGrpSpPr>
            <p:cNvPr id="299" name="Google Shape;299;p26"/>
            <p:cNvGrpSpPr/>
            <p:nvPr/>
          </p:nvGrpSpPr>
          <p:grpSpPr>
            <a:xfrm>
              <a:off x="213425" y="1208852"/>
              <a:ext cx="1306279" cy="1305412"/>
              <a:chOff x="2340413" y="1109075"/>
              <a:chExt cx="1444200" cy="1444200"/>
            </a:xfrm>
          </p:grpSpPr>
          <p:sp>
            <p:nvSpPr>
              <p:cNvPr id="295" name="Google Shape;295;p26"/>
              <p:cNvSpPr/>
              <p:nvPr/>
            </p:nvSpPr>
            <p:spPr>
              <a:xfrm>
                <a:off x="2340413" y="1109075"/>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6"/>
              <p:cNvGrpSpPr/>
              <p:nvPr/>
            </p:nvGrpSpPr>
            <p:grpSpPr>
              <a:xfrm>
                <a:off x="2659575" y="1358825"/>
                <a:ext cx="861600" cy="825288"/>
                <a:chOff x="2659575" y="1358825"/>
                <a:chExt cx="861600" cy="825288"/>
              </a:xfrm>
            </p:grpSpPr>
            <p:grpSp>
              <p:nvGrpSpPr>
                <p:cNvPr id="301" name="Google Shape;301;p26"/>
                <p:cNvGrpSpPr/>
                <p:nvPr/>
              </p:nvGrpSpPr>
              <p:grpSpPr>
                <a:xfrm>
                  <a:off x="2659575" y="1478213"/>
                  <a:ext cx="861600" cy="705900"/>
                  <a:chOff x="2305175" y="1591150"/>
                  <a:chExt cx="861600" cy="705900"/>
                </a:xfrm>
              </p:grpSpPr>
              <p:sp>
                <p:nvSpPr>
                  <p:cNvPr id="302" name="Google Shape;302;p26"/>
                  <p:cNvSpPr/>
                  <p:nvPr/>
                </p:nvSpPr>
                <p:spPr>
                  <a:xfrm>
                    <a:off x="2449625" y="1591150"/>
                    <a:ext cx="572700" cy="572700"/>
                  </a:xfrm>
                  <a:prstGeom prst="rect">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453375" y="1594900"/>
                    <a:ext cx="565200" cy="565200"/>
                  </a:xfrm>
                  <a:prstGeom prst="snip1Rect">
                    <a:avLst>
                      <a:gd name="adj" fmla="val 31913"/>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05175" y="1805775"/>
                    <a:ext cx="148200" cy="16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05175" y="2163850"/>
                    <a:ext cx="861600" cy="133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6"/>
                <p:cNvSpPr/>
                <p:nvPr/>
              </p:nvSpPr>
              <p:spPr>
                <a:xfrm>
                  <a:off x="3291975" y="1358825"/>
                  <a:ext cx="229200" cy="229200"/>
                </a:xfrm>
                <a:prstGeom prst="ellipse">
                  <a:avLst/>
                </a:prstGeom>
                <a:solidFill>
                  <a:srgbClr val="FF0000"/>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rgbClr val="FFFFFF"/>
                      </a:solidFill>
                    </a:rPr>
                    <a:t>1</a:t>
                  </a:r>
                  <a:endParaRPr sz="1200" b="1">
                    <a:solidFill>
                      <a:srgbClr val="FFFFFF"/>
                    </a:solidFill>
                    <a:latin typeface="Roboto Mono"/>
                    <a:ea typeface="Roboto Mono"/>
                    <a:cs typeface="Roboto Mono"/>
                    <a:sym typeface="Roboto Mono"/>
                  </a:endParaRPr>
                </a:p>
              </p:txBody>
            </p:sp>
          </p:grpSp>
        </p:grpSp>
        <p:grpSp>
          <p:nvGrpSpPr>
            <p:cNvPr id="307" name="Google Shape;307;p26"/>
            <p:cNvGrpSpPr/>
            <p:nvPr/>
          </p:nvGrpSpPr>
          <p:grpSpPr>
            <a:xfrm>
              <a:off x="598951" y="4014112"/>
              <a:ext cx="535221" cy="535076"/>
              <a:chOff x="2340413" y="1109075"/>
              <a:chExt cx="1444200" cy="1444200"/>
            </a:xfrm>
          </p:grpSpPr>
          <p:sp>
            <p:nvSpPr>
              <p:cNvPr id="298" name="Google Shape;298;p26"/>
              <p:cNvSpPr/>
              <p:nvPr/>
            </p:nvSpPr>
            <p:spPr>
              <a:xfrm>
                <a:off x="2340413" y="1109075"/>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26"/>
              <p:cNvGrpSpPr/>
              <p:nvPr/>
            </p:nvGrpSpPr>
            <p:grpSpPr>
              <a:xfrm>
                <a:off x="2659575" y="1358825"/>
                <a:ext cx="861600" cy="825288"/>
                <a:chOff x="2659575" y="1358825"/>
                <a:chExt cx="861600" cy="825288"/>
              </a:xfrm>
            </p:grpSpPr>
            <p:grpSp>
              <p:nvGrpSpPr>
                <p:cNvPr id="309" name="Google Shape;309;p26"/>
                <p:cNvGrpSpPr/>
                <p:nvPr/>
              </p:nvGrpSpPr>
              <p:grpSpPr>
                <a:xfrm>
                  <a:off x="2659575" y="1478213"/>
                  <a:ext cx="861600" cy="705900"/>
                  <a:chOff x="2305175" y="1591150"/>
                  <a:chExt cx="861600" cy="705900"/>
                </a:xfrm>
              </p:grpSpPr>
              <p:sp>
                <p:nvSpPr>
                  <p:cNvPr id="310" name="Google Shape;310;p26"/>
                  <p:cNvSpPr/>
                  <p:nvPr/>
                </p:nvSpPr>
                <p:spPr>
                  <a:xfrm>
                    <a:off x="2449625" y="1591150"/>
                    <a:ext cx="572700" cy="572700"/>
                  </a:xfrm>
                  <a:prstGeom prst="rect">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2453375" y="1594900"/>
                    <a:ext cx="565200" cy="565200"/>
                  </a:xfrm>
                  <a:prstGeom prst="snip1Rect">
                    <a:avLst>
                      <a:gd name="adj" fmla="val 31913"/>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2305175" y="1805775"/>
                    <a:ext cx="148200" cy="16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2305175" y="2163850"/>
                    <a:ext cx="861600" cy="133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26"/>
                <p:cNvSpPr/>
                <p:nvPr/>
              </p:nvSpPr>
              <p:spPr>
                <a:xfrm>
                  <a:off x="3291975" y="1358825"/>
                  <a:ext cx="229200" cy="229200"/>
                </a:xfrm>
                <a:prstGeom prst="ellipse">
                  <a:avLst/>
                </a:prstGeom>
                <a:solidFill>
                  <a:srgbClr val="FF0000"/>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b="1">
                      <a:solidFill>
                        <a:srgbClr val="FFFFFF"/>
                      </a:solidFill>
                    </a:rPr>
                    <a:t>2</a:t>
                  </a:r>
                  <a:endParaRPr sz="800" b="1">
                    <a:solidFill>
                      <a:srgbClr val="FFFFFF"/>
                    </a:solidFill>
                    <a:latin typeface="Roboto Mono"/>
                    <a:ea typeface="Roboto Mono"/>
                    <a:cs typeface="Roboto Mono"/>
                    <a:sym typeface="Roboto Mono"/>
                  </a:endParaRPr>
                </a:p>
              </p:txBody>
            </p:sp>
          </p:grpSp>
        </p:grpSp>
      </p:grpSp>
      <p:pic>
        <p:nvPicPr>
          <p:cNvPr id="315" name="Google Shape;315;p26"/>
          <p:cNvPicPr preferRelativeResize="0"/>
          <p:nvPr/>
        </p:nvPicPr>
        <p:blipFill>
          <a:blip r:embed="rId4">
            <a:alphaModFix/>
          </a:blip>
          <a:stretch>
            <a:fillRect/>
          </a:stretch>
        </p:blipFill>
        <p:spPr>
          <a:xfrm>
            <a:off x="1750500" y="874400"/>
            <a:ext cx="6253199" cy="4186600"/>
          </a:xfrm>
          <a:prstGeom prst="rect">
            <a:avLst/>
          </a:prstGeom>
          <a:noFill/>
          <a:ln>
            <a:noFill/>
          </a:ln>
        </p:spPr>
      </p:pic>
      <p:pic>
        <p:nvPicPr>
          <p:cNvPr id="316" name="Google Shape;316;p26"/>
          <p:cNvPicPr preferRelativeResize="0"/>
          <p:nvPr/>
        </p:nvPicPr>
        <p:blipFill rotWithShape="1">
          <a:blip r:embed="rId4">
            <a:alphaModFix/>
          </a:blip>
          <a:srcRect l="77977" t="9239" r="11134" b="76265"/>
          <a:stretch/>
        </p:blipFill>
        <p:spPr>
          <a:xfrm>
            <a:off x="2775251" y="3789150"/>
            <a:ext cx="680875" cy="606875"/>
          </a:xfrm>
          <a:prstGeom prst="rect">
            <a:avLst/>
          </a:prstGeom>
          <a:noFill/>
          <a:ln>
            <a:noFill/>
          </a:ln>
        </p:spPr>
      </p:pic>
      <p:sp>
        <p:nvSpPr>
          <p:cNvPr id="317" name="Google Shape;317;p26"/>
          <p:cNvSpPr txBox="1"/>
          <p:nvPr/>
        </p:nvSpPr>
        <p:spPr>
          <a:xfrm>
            <a:off x="4572000" y="1198925"/>
            <a:ext cx="2814000" cy="6864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ono"/>
                <a:ea typeface="Roboto Mono"/>
                <a:cs typeface="Roboto Mono"/>
                <a:sym typeface="Roboto Mono"/>
              </a:rPr>
              <a:t>Modes of pendulum cables</a:t>
            </a:r>
            <a:endParaRPr>
              <a:latin typeface="Roboto Mono"/>
              <a:ea typeface="Roboto Mono"/>
              <a:cs typeface="Roboto Mono"/>
              <a:sym typeface="Roboto Mono"/>
            </a:endParaRPr>
          </a:p>
        </p:txBody>
      </p:sp>
      <p:sp>
        <p:nvSpPr>
          <p:cNvPr id="318" name="Google Shape;318;p26"/>
          <p:cNvSpPr txBox="1"/>
          <p:nvPr/>
        </p:nvSpPr>
        <p:spPr>
          <a:xfrm>
            <a:off x="5769675" y="1679925"/>
            <a:ext cx="1394100" cy="606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latin typeface="Roboto Mono"/>
                <a:ea typeface="Roboto Mono"/>
                <a:cs typeface="Roboto Mono"/>
                <a:sym typeface="Roboto Mono"/>
              </a:rPr>
              <a:t>Rigid Body Frequencies</a:t>
            </a:r>
            <a:endParaRPr>
              <a:solidFill>
                <a:schemeClr val="accent1"/>
              </a:solidFill>
              <a:latin typeface="Roboto Mono"/>
              <a:ea typeface="Roboto Mono"/>
              <a:cs typeface="Roboto Mono"/>
              <a:sym typeface="Roboto Mono"/>
            </a:endParaRPr>
          </a:p>
        </p:txBody>
      </p:sp>
      <p:cxnSp>
        <p:nvCxnSpPr>
          <p:cNvPr id="319" name="Google Shape;319;p26"/>
          <p:cNvCxnSpPr/>
          <p:nvPr/>
        </p:nvCxnSpPr>
        <p:spPr>
          <a:xfrm rot="10800000" flipH="1">
            <a:off x="4499475" y="1598525"/>
            <a:ext cx="1110300" cy="251700"/>
          </a:xfrm>
          <a:prstGeom prst="straightConnector1">
            <a:avLst/>
          </a:prstGeom>
          <a:noFill/>
          <a:ln w="19050" cap="flat" cmpd="sng">
            <a:solidFill>
              <a:schemeClr val="dk2"/>
            </a:solidFill>
            <a:prstDash val="solid"/>
            <a:round/>
            <a:headEnd type="stealth" w="med" len="med"/>
            <a:tailEnd type="none" w="med" len="med"/>
          </a:ln>
        </p:spPr>
      </p:cxnSp>
      <p:cxnSp>
        <p:nvCxnSpPr>
          <p:cNvPr id="320" name="Google Shape;320;p26"/>
          <p:cNvCxnSpPr/>
          <p:nvPr/>
        </p:nvCxnSpPr>
        <p:spPr>
          <a:xfrm rot="10800000" flipH="1">
            <a:off x="4928875" y="1613200"/>
            <a:ext cx="673500" cy="481200"/>
          </a:xfrm>
          <a:prstGeom prst="straightConnector1">
            <a:avLst/>
          </a:prstGeom>
          <a:noFill/>
          <a:ln w="19050" cap="flat" cmpd="sng">
            <a:solidFill>
              <a:schemeClr val="dk2"/>
            </a:solidFill>
            <a:prstDash val="solid"/>
            <a:round/>
            <a:headEnd type="stealth" w="med" len="med"/>
            <a:tailEnd type="none" w="med" len="med"/>
          </a:ln>
        </p:spPr>
      </p:cxnSp>
      <p:cxnSp>
        <p:nvCxnSpPr>
          <p:cNvPr id="321" name="Google Shape;321;p26"/>
          <p:cNvCxnSpPr/>
          <p:nvPr/>
        </p:nvCxnSpPr>
        <p:spPr>
          <a:xfrm>
            <a:off x="4980675" y="2279325"/>
            <a:ext cx="0" cy="111000"/>
          </a:xfrm>
          <a:prstGeom prst="straightConnector1">
            <a:avLst/>
          </a:prstGeom>
          <a:noFill/>
          <a:ln w="28575" cap="flat" cmpd="sng">
            <a:solidFill>
              <a:schemeClr val="accent1"/>
            </a:solidFill>
            <a:prstDash val="solid"/>
            <a:round/>
            <a:headEnd type="none" w="med" len="med"/>
            <a:tailEnd type="none" w="med" len="med"/>
          </a:ln>
        </p:spPr>
      </p:cxnSp>
      <p:cxnSp>
        <p:nvCxnSpPr>
          <p:cNvPr id="322" name="Google Shape;322;p26"/>
          <p:cNvCxnSpPr/>
          <p:nvPr/>
        </p:nvCxnSpPr>
        <p:spPr>
          <a:xfrm>
            <a:off x="4980675" y="2286825"/>
            <a:ext cx="969600" cy="59100"/>
          </a:xfrm>
          <a:prstGeom prst="straightConnector1">
            <a:avLst/>
          </a:prstGeom>
          <a:noFill/>
          <a:ln w="28575" cap="flat" cmpd="sng">
            <a:solidFill>
              <a:schemeClr val="accent1"/>
            </a:solidFill>
            <a:prstDash val="solid"/>
            <a:round/>
            <a:headEnd type="none" w="med" len="med"/>
            <a:tailEnd type="none" w="med" len="med"/>
          </a:ln>
        </p:spPr>
      </p:cxnSp>
      <p:cxnSp>
        <p:nvCxnSpPr>
          <p:cNvPr id="323" name="Google Shape;323;p26"/>
          <p:cNvCxnSpPr/>
          <p:nvPr/>
        </p:nvCxnSpPr>
        <p:spPr>
          <a:xfrm>
            <a:off x="5957475" y="2331225"/>
            <a:ext cx="0" cy="140700"/>
          </a:xfrm>
          <a:prstGeom prst="straightConnector1">
            <a:avLst/>
          </a:prstGeom>
          <a:noFill/>
          <a:ln w="28575" cap="flat" cmpd="sng">
            <a:solidFill>
              <a:schemeClr val="accent1"/>
            </a:solidFill>
            <a:prstDash val="solid"/>
            <a:round/>
            <a:headEnd type="none" w="med" len="med"/>
            <a:tailEnd type="none" w="med" len="med"/>
          </a:ln>
        </p:spPr>
      </p:cxnSp>
      <p:cxnSp>
        <p:nvCxnSpPr>
          <p:cNvPr id="324" name="Google Shape;324;p26"/>
          <p:cNvCxnSpPr>
            <a:stCxn id="318" idx="1"/>
          </p:cNvCxnSpPr>
          <p:nvPr/>
        </p:nvCxnSpPr>
        <p:spPr>
          <a:xfrm flipH="1">
            <a:off x="5491275" y="1983375"/>
            <a:ext cx="278400" cy="31830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8"/>
        <p:cNvGrpSpPr/>
        <p:nvPr/>
      </p:nvGrpSpPr>
      <p:grpSpPr>
        <a:xfrm>
          <a:off x="0" y="0"/>
          <a:ext cx="0" cy="0"/>
          <a:chOff x="0" y="0"/>
          <a:chExt cx="0" cy="0"/>
        </a:xfrm>
      </p:grpSpPr>
      <p:sp>
        <p:nvSpPr>
          <p:cNvPr id="329" name="Google Shape;329;p27"/>
          <p:cNvSpPr txBox="1"/>
          <p:nvPr/>
        </p:nvSpPr>
        <p:spPr>
          <a:xfrm>
            <a:off x="1750500" y="188000"/>
            <a:ext cx="3610800" cy="6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dk1"/>
                </a:solidFill>
                <a:latin typeface="Roboto Mono"/>
                <a:ea typeface="Roboto Mono"/>
                <a:cs typeface="Roboto Mono"/>
                <a:sym typeface="Roboto Mono"/>
              </a:rPr>
              <a:t>Article</a:t>
            </a:r>
            <a:endParaRPr sz="2800">
              <a:solidFill>
                <a:schemeClr val="dk1"/>
              </a:solidFill>
              <a:latin typeface="Roboto Mono"/>
              <a:ea typeface="Roboto Mono"/>
              <a:cs typeface="Roboto Mono"/>
              <a:sym typeface="Roboto Mono"/>
            </a:endParaRPr>
          </a:p>
        </p:txBody>
      </p:sp>
      <p:grpSp>
        <p:nvGrpSpPr>
          <p:cNvPr id="330" name="Google Shape;330;p27"/>
          <p:cNvGrpSpPr/>
          <p:nvPr/>
        </p:nvGrpSpPr>
        <p:grpSpPr>
          <a:xfrm>
            <a:off x="475460" y="362600"/>
            <a:ext cx="782212" cy="4186588"/>
            <a:chOff x="2367047" y="362600"/>
            <a:chExt cx="782212" cy="4186588"/>
          </a:xfrm>
        </p:grpSpPr>
        <p:grpSp>
          <p:nvGrpSpPr>
            <p:cNvPr id="331" name="Google Shape;331;p27"/>
            <p:cNvGrpSpPr/>
            <p:nvPr/>
          </p:nvGrpSpPr>
          <p:grpSpPr>
            <a:xfrm>
              <a:off x="2527898" y="362600"/>
              <a:ext cx="473409" cy="473557"/>
              <a:chOff x="525375" y="1234892"/>
              <a:chExt cx="1444200" cy="1444210"/>
            </a:xfrm>
          </p:grpSpPr>
          <p:sp>
            <p:nvSpPr>
              <p:cNvPr id="332" name="Google Shape;332;p27"/>
              <p:cNvSpPr/>
              <p:nvPr/>
            </p:nvSpPr>
            <p:spPr>
              <a:xfrm>
                <a:off x="525375" y="1234902"/>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3" name="Google Shape;333;p27"/>
              <p:cNvPicPr preferRelativeResize="0"/>
              <p:nvPr/>
            </p:nvPicPr>
            <p:blipFill>
              <a:blip r:embed="rId3">
                <a:alphaModFix/>
              </a:blip>
              <a:stretch>
                <a:fillRect/>
              </a:stretch>
            </p:blipFill>
            <p:spPr>
              <a:xfrm rot="4140760">
                <a:off x="733376" y="1384920"/>
                <a:ext cx="1028219" cy="1028219"/>
              </a:xfrm>
              <a:prstGeom prst="rect">
                <a:avLst/>
              </a:prstGeom>
              <a:noFill/>
              <a:ln>
                <a:noFill/>
              </a:ln>
            </p:spPr>
          </p:pic>
        </p:grpSp>
        <p:grpSp>
          <p:nvGrpSpPr>
            <p:cNvPr id="334" name="Google Shape;334;p27"/>
            <p:cNvGrpSpPr/>
            <p:nvPr/>
          </p:nvGrpSpPr>
          <p:grpSpPr>
            <a:xfrm rot="5400000">
              <a:off x="1681452" y="2435301"/>
              <a:ext cx="2153403" cy="782212"/>
              <a:chOff x="4134639" y="1365538"/>
              <a:chExt cx="2600100" cy="944700"/>
            </a:xfrm>
          </p:grpSpPr>
          <p:sp>
            <p:nvSpPr>
              <p:cNvPr id="335" name="Google Shape;335;p27"/>
              <p:cNvSpPr/>
              <p:nvPr/>
            </p:nvSpPr>
            <p:spPr>
              <a:xfrm>
                <a:off x="4134639" y="1365538"/>
                <a:ext cx="2600100" cy="944700"/>
              </a:xfrm>
              <a:prstGeom prst="parallelogram">
                <a:avLst>
                  <a:gd name="adj" fmla="val 55708"/>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7"/>
              <p:cNvGrpSpPr/>
              <p:nvPr/>
            </p:nvGrpSpPr>
            <p:grpSpPr>
              <a:xfrm>
                <a:off x="4419363" y="1484925"/>
                <a:ext cx="2030650" cy="705925"/>
                <a:chOff x="4151800" y="1484925"/>
                <a:chExt cx="2030650" cy="705925"/>
              </a:xfrm>
            </p:grpSpPr>
            <p:sp>
              <p:nvSpPr>
                <p:cNvPr id="337" name="Google Shape;337;p27"/>
                <p:cNvSpPr/>
                <p:nvPr/>
              </p:nvSpPr>
              <p:spPr>
                <a:xfrm>
                  <a:off x="4151800" y="1484925"/>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4968100" y="1484938"/>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rot="10800000">
                  <a:off x="4549850" y="1484950"/>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rot="10800000">
                  <a:off x="5366150" y="1484925"/>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41" name="Google Shape;341;p27"/>
            <p:cNvCxnSpPr>
              <a:stCxn id="332" idx="4"/>
              <a:endCxn id="342" idx="0"/>
            </p:cNvCxnSpPr>
            <p:nvPr/>
          </p:nvCxnSpPr>
          <p:spPr>
            <a:xfrm flipH="1">
              <a:off x="2758303" y="836157"/>
              <a:ext cx="6300" cy="318900"/>
            </a:xfrm>
            <a:prstGeom prst="straightConnector1">
              <a:avLst/>
            </a:prstGeom>
            <a:noFill/>
            <a:ln w="38100" cap="flat" cmpd="sng">
              <a:solidFill>
                <a:schemeClr val="accent4"/>
              </a:solidFill>
              <a:prstDash val="solid"/>
              <a:round/>
              <a:headEnd type="none" w="med" len="med"/>
              <a:tailEnd type="stealth" w="med" len="med"/>
            </a:ln>
          </p:spPr>
        </p:cxnSp>
        <p:cxnSp>
          <p:nvCxnSpPr>
            <p:cNvPr id="343" name="Google Shape;343;p27"/>
            <p:cNvCxnSpPr>
              <a:stCxn id="342" idx="4"/>
              <a:endCxn id="335" idx="5"/>
            </p:cNvCxnSpPr>
            <p:nvPr/>
          </p:nvCxnSpPr>
          <p:spPr>
            <a:xfrm>
              <a:off x="2758156" y="1638721"/>
              <a:ext cx="0" cy="328800"/>
            </a:xfrm>
            <a:prstGeom prst="straightConnector1">
              <a:avLst/>
            </a:prstGeom>
            <a:noFill/>
            <a:ln w="38100" cap="flat" cmpd="sng">
              <a:solidFill>
                <a:schemeClr val="accent4"/>
              </a:solidFill>
              <a:prstDash val="solid"/>
              <a:round/>
              <a:headEnd type="none" w="med" len="med"/>
              <a:tailEnd type="stealth" w="med" len="med"/>
            </a:ln>
          </p:spPr>
        </p:cxnSp>
        <p:cxnSp>
          <p:nvCxnSpPr>
            <p:cNvPr id="344" name="Google Shape;344;p27"/>
            <p:cNvCxnSpPr>
              <a:stCxn id="335" idx="2"/>
              <a:endCxn id="345" idx="0"/>
            </p:cNvCxnSpPr>
            <p:nvPr/>
          </p:nvCxnSpPr>
          <p:spPr>
            <a:xfrm>
              <a:off x="2758153" y="3685231"/>
              <a:ext cx="12900" cy="328800"/>
            </a:xfrm>
            <a:prstGeom prst="straightConnector1">
              <a:avLst/>
            </a:prstGeom>
            <a:noFill/>
            <a:ln w="38100" cap="flat" cmpd="sng">
              <a:solidFill>
                <a:schemeClr val="accent4"/>
              </a:solidFill>
              <a:prstDash val="solid"/>
              <a:round/>
              <a:headEnd type="none" w="med" len="med"/>
              <a:tailEnd type="stealth" w="med" len="med"/>
            </a:ln>
          </p:spPr>
        </p:cxnSp>
        <p:grpSp>
          <p:nvGrpSpPr>
            <p:cNvPr id="346" name="Google Shape;346;p27"/>
            <p:cNvGrpSpPr/>
            <p:nvPr/>
          </p:nvGrpSpPr>
          <p:grpSpPr>
            <a:xfrm>
              <a:off x="2517552" y="1155203"/>
              <a:ext cx="481207" cy="483518"/>
              <a:chOff x="2340413" y="1109075"/>
              <a:chExt cx="1444200" cy="1444200"/>
            </a:xfrm>
          </p:grpSpPr>
          <p:sp>
            <p:nvSpPr>
              <p:cNvPr id="342" name="Google Shape;342;p27"/>
              <p:cNvSpPr/>
              <p:nvPr/>
            </p:nvSpPr>
            <p:spPr>
              <a:xfrm>
                <a:off x="2340413" y="1109075"/>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27"/>
              <p:cNvGrpSpPr/>
              <p:nvPr/>
            </p:nvGrpSpPr>
            <p:grpSpPr>
              <a:xfrm>
                <a:off x="2659575" y="1358825"/>
                <a:ext cx="861600" cy="825288"/>
                <a:chOff x="2659575" y="1358825"/>
                <a:chExt cx="861600" cy="825288"/>
              </a:xfrm>
            </p:grpSpPr>
            <p:grpSp>
              <p:nvGrpSpPr>
                <p:cNvPr id="348" name="Google Shape;348;p27"/>
                <p:cNvGrpSpPr/>
                <p:nvPr/>
              </p:nvGrpSpPr>
              <p:grpSpPr>
                <a:xfrm>
                  <a:off x="2659575" y="1478213"/>
                  <a:ext cx="861600" cy="705900"/>
                  <a:chOff x="2305175" y="1591150"/>
                  <a:chExt cx="861600" cy="705900"/>
                </a:xfrm>
              </p:grpSpPr>
              <p:sp>
                <p:nvSpPr>
                  <p:cNvPr id="349" name="Google Shape;349;p27"/>
                  <p:cNvSpPr/>
                  <p:nvPr/>
                </p:nvSpPr>
                <p:spPr>
                  <a:xfrm>
                    <a:off x="2449625" y="1591150"/>
                    <a:ext cx="572700" cy="572700"/>
                  </a:xfrm>
                  <a:prstGeom prst="rect">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2453375" y="1594900"/>
                    <a:ext cx="565200" cy="565200"/>
                  </a:xfrm>
                  <a:prstGeom prst="snip1Rect">
                    <a:avLst>
                      <a:gd name="adj" fmla="val 31913"/>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7"/>
                  <p:cNvSpPr/>
                  <p:nvPr/>
                </p:nvSpPr>
                <p:spPr>
                  <a:xfrm>
                    <a:off x="2305175" y="1805775"/>
                    <a:ext cx="148200" cy="16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7"/>
                  <p:cNvSpPr/>
                  <p:nvPr/>
                </p:nvSpPr>
                <p:spPr>
                  <a:xfrm>
                    <a:off x="2305175" y="2163850"/>
                    <a:ext cx="861600" cy="133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27"/>
                <p:cNvSpPr/>
                <p:nvPr/>
              </p:nvSpPr>
              <p:spPr>
                <a:xfrm>
                  <a:off x="3291975" y="1358825"/>
                  <a:ext cx="229200" cy="229200"/>
                </a:xfrm>
                <a:prstGeom prst="ellipse">
                  <a:avLst/>
                </a:prstGeom>
                <a:solidFill>
                  <a:srgbClr val="FF0000"/>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800" b="1">
                      <a:solidFill>
                        <a:srgbClr val="FFFFFF"/>
                      </a:solidFill>
                    </a:rPr>
                    <a:t>1</a:t>
                  </a:r>
                  <a:endParaRPr sz="800" b="1">
                    <a:solidFill>
                      <a:srgbClr val="FFFFFF"/>
                    </a:solidFill>
                    <a:latin typeface="Roboto Mono"/>
                    <a:ea typeface="Roboto Mono"/>
                    <a:cs typeface="Roboto Mono"/>
                    <a:sym typeface="Roboto Mono"/>
                  </a:endParaRPr>
                </a:p>
              </p:txBody>
            </p:sp>
          </p:grpSp>
        </p:grpSp>
        <p:grpSp>
          <p:nvGrpSpPr>
            <p:cNvPr id="354" name="Google Shape;354;p27"/>
            <p:cNvGrpSpPr/>
            <p:nvPr/>
          </p:nvGrpSpPr>
          <p:grpSpPr>
            <a:xfrm>
              <a:off x="2503439" y="4014112"/>
              <a:ext cx="535221" cy="535076"/>
              <a:chOff x="2340413" y="1109075"/>
              <a:chExt cx="1444200" cy="1444200"/>
            </a:xfrm>
          </p:grpSpPr>
          <p:sp>
            <p:nvSpPr>
              <p:cNvPr id="345" name="Google Shape;345;p27"/>
              <p:cNvSpPr/>
              <p:nvPr/>
            </p:nvSpPr>
            <p:spPr>
              <a:xfrm>
                <a:off x="2340413" y="1109075"/>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27"/>
              <p:cNvGrpSpPr/>
              <p:nvPr/>
            </p:nvGrpSpPr>
            <p:grpSpPr>
              <a:xfrm>
                <a:off x="2659575" y="1358825"/>
                <a:ext cx="861600" cy="825288"/>
                <a:chOff x="2659575" y="1358825"/>
                <a:chExt cx="861600" cy="825288"/>
              </a:xfrm>
            </p:grpSpPr>
            <p:grpSp>
              <p:nvGrpSpPr>
                <p:cNvPr id="356" name="Google Shape;356;p27"/>
                <p:cNvGrpSpPr/>
                <p:nvPr/>
              </p:nvGrpSpPr>
              <p:grpSpPr>
                <a:xfrm>
                  <a:off x="2659575" y="1478213"/>
                  <a:ext cx="861600" cy="705900"/>
                  <a:chOff x="2305175" y="1591150"/>
                  <a:chExt cx="861600" cy="705900"/>
                </a:xfrm>
              </p:grpSpPr>
              <p:sp>
                <p:nvSpPr>
                  <p:cNvPr id="357" name="Google Shape;357;p27"/>
                  <p:cNvSpPr/>
                  <p:nvPr/>
                </p:nvSpPr>
                <p:spPr>
                  <a:xfrm>
                    <a:off x="2449625" y="1591150"/>
                    <a:ext cx="572700" cy="572700"/>
                  </a:xfrm>
                  <a:prstGeom prst="rect">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2453375" y="1594900"/>
                    <a:ext cx="565200" cy="565200"/>
                  </a:xfrm>
                  <a:prstGeom prst="snip1Rect">
                    <a:avLst>
                      <a:gd name="adj" fmla="val 31913"/>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a:off x="2305175" y="1805775"/>
                    <a:ext cx="148200" cy="16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p:nvPr/>
                </p:nvSpPr>
                <p:spPr>
                  <a:xfrm>
                    <a:off x="2305175" y="2163850"/>
                    <a:ext cx="861600" cy="133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27"/>
                <p:cNvSpPr/>
                <p:nvPr/>
              </p:nvSpPr>
              <p:spPr>
                <a:xfrm>
                  <a:off x="3291975" y="1358825"/>
                  <a:ext cx="229200" cy="229200"/>
                </a:xfrm>
                <a:prstGeom prst="ellipse">
                  <a:avLst/>
                </a:prstGeom>
                <a:solidFill>
                  <a:srgbClr val="FF0000"/>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b="1">
                      <a:solidFill>
                        <a:srgbClr val="FFFFFF"/>
                      </a:solidFill>
                    </a:rPr>
                    <a:t>2</a:t>
                  </a:r>
                  <a:endParaRPr sz="800" b="1">
                    <a:solidFill>
                      <a:srgbClr val="FFFFFF"/>
                    </a:solidFill>
                    <a:latin typeface="Roboto Mono"/>
                    <a:ea typeface="Roboto Mono"/>
                    <a:cs typeface="Roboto Mono"/>
                    <a:sym typeface="Roboto Mono"/>
                  </a:endParaRPr>
                </a:p>
              </p:txBody>
            </p:sp>
          </p:grpSp>
        </p:grpSp>
      </p:grpSp>
      <p:pic>
        <p:nvPicPr>
          <p:cNvPr id="362" name="Google Shape;362;p27"/>
          <p:cNvPicPr preferRelativeResize="0"/>
          <p:nvPr/>
        </p:nvPicPr>
        <p:blipFill rotWithShape="1">
          <a:blip r:embed="rId4">
            <a:alphaModFix/>
          </a:blip>
          <a:srcRect l="5270" t="4452" r="6444"/>
          <a:stretch/>
        </p:blipFill>
        <p:spPr>
          <a:xfrm>
            <a:off x="1750500" y="874400"/>
            <a:ext cx="6253200" cy="4186599"/>
          </a:xfrm>
          <a:prstGeom prst="rect">
            <a:avLst/>
          </a:prstGeom>
          <a:noFill/>
          <a:ln>
            <a:noFill/>
          </a:ln>
        </p:spPr>
      </p:pic>
      <p:sp>
        <p:nvSpPr>
          <p:cNvPr id="363" name="Google Shape;363;p27"/>
          <p:cNvSpPr txBox="1"/>
          <p:nvPr/>
        </p:nvSpPr>
        <p:spPr>
          <a:xfrm>
            <a:off x="2486650" y="1406150"/>
            <a:ext cx="1672500" cy="5370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Inverse Mass Line (known)</a:t>
            </a:r>
            <a:endParaRPr>
              <a:latin typeface="Roboto Mono"/>
              <a:ea typeface="Roboto Mono"/>
              <a:cs typeface="Roboto Mono"/>
              <a:sym typeface="Roboto Mono"/>
            </a:endParaRPr>
          </a:p>
        </p:txBody>
      </p:sp>
      <p:cxnSp>
        <p:nvCxnSpPr>
          <p:cNvPr id="364" name="Google Shape;364;p27"/>
          <p:cNvCxnSpPr>
            <a:stCxn id="363" idx="2"/>
          </p:cNvCxnSpPr>
          <p:nvPr/>
        </p:nvCxnSpPr>
        <p:spPr>
          <a:xfrm flipH="1">
            <a:off x="3182200" y="1943150"/>
            <a:ext cx="140700" cy="1546800"/>
          </a:xfrm>
          <a:prstGeom prst="straightConnector1">
            <a:avLst/>
          </a:prstGeom>
          <a:noFill/>
          <a:ln w="19050" cap="flat" cmpd="sng">
            <a:solidFill>
              <a:srgbClr val="FF0000"/>
            </a:solidFill>
            <a:prstDash val="dash"/>
            <a:round/>
            <a:headEnd type="none" w="med" len="med"/>
            <a:tailEnd type="stealth" w="med" len="med"/>
          </a:ln>
        </p:spPr>
      </p:cxnSp>
      <p:cxnSp>
        <p:nvCxnSpPr>
          <p:cNvPr id="365" name="Google Shape;365;p27"/>
          <p:cNvCxnSpPr/>
          <p:nvPr/>
        </p:nvCxnSpPr>
        <p:spPr>
          <a:xfrm rot="10800000">
            <a:off x="4285025" y="3345150"/>
            <a:ext cx="0" cy="133200"/>
          </a:xfrm>
          <a:prstGeom prst="straightConnector1">
            <a:avLst/>
          </a:prstGeom>
          <a:noFill/>
          <a:ln w="28575" cap="flat" cmpd="sng">
            <a:solidFill>
              <a:srgbClr val="FF0000"/>
            </a:solidFill>
            <a:prstDash val="solid"/>
            <a:round/>
            <a:headEnd type="none" w="med" len="med"/>
            <a:tailEnd type="none" w="med" len="med"/>
          </a:ln>
        </p:spPr>
      </p:cxnSp>
      <p:cxnSp>
        <p:nvCxnSpPr>
          <p:cNvPr id="366" name="Google Shape;366;p27"/>
          <p:cNvCxnSpPr/>
          <p:nvPr/>
        </p:nvCxnSpPr>
        <p:spPr>
          <a:xfrm rot="10800000">
            <a:off x="4292475" y="3359725"/>
            <a:ext cx="1628100" cy="81600"/>
          </a:xfrm>
          <a:prstGeom prst="straightConnector1">
            <a:avLst/>
          </a:prstGeom>
          <a:noFill/>
          <a:ln w="28575" cap="flat" cmpd="sng">
            <a:solidFill>
              <a:srgbClr val="FF0000"/>
            </a:solidFill>
            <a:prstDash val="solid"/>
            <a:round/>
            <a:headEnd type="none" w="med" len="med"/>
            <a:tailEnd type="none" w="med" len="med"/>
          </a:ln>
        </p:spPr>
      </p:cxnSp>
      <p:cxnSp>
        <p:nvCxnSpPr>
          <p:cNvPr id="367" name="Google Shape;367;p27"/>
          <p:cNvCxnSpPr/>
          <p:nvPr/>
        </p:nvCxnSpPr>
        <p:spPr>
          <a:xfrm rot="10800000">
            <a:off x="5920575" y="3441325"/>
            <a:ext cx="0" cy="133200"/>
          </a:xfrm>
          <a:prstGeom prst="straightConnector1">
            <a:avLst/>
          </a:prstGeom>
          <a:noFill/>
          <a:ln w="28575" cap="flat" cmpd="sng">
            <a:solidFill>
              <a:srgbClr val="FF0000"/>
            </a:solidFill>
            <a:prstDash val="solid"/>
            <a:round/>
            <a:headEnd type="none" w="med" len="med"/>
            <a:tailEnd type="none" w="med" len="med"/>
          </a:ln>
        </p:spPr>
      </p:cxnSp>
      <p:cxnSp>
        <p:nvCxnSpPr>
          <p:cNvPr id="368" name="Google Shape;368;p27"/>
          <p:cNvCxnSpPr/>
          <p:nvPr/>
        </p:nvCxnSpPr>
        <p:spPr>
          <a:xfrm rot="10800000" flipH="1">
            <a:off x="4729050" y="2005625"/>
            <a:ext cx="96300" cy="1383900"/>
          </a:xfrm>
          <a:prstGeom prst="straightConnector1">
            <a:avLst/>
          </a:prstGeom>
          <a:noFill/>
          <a:ln w="28575" cap="flat" cmpd="sng">
            <a:solidFill>
              <a:srgbClr val="FF0000"/>
            </a:solidFill>
            <a:prstDash val="solid"/>
            <a:round/>
            <a:headEnd type="none" w="med" len="med"/>
            <a:tailEnd type="none" w="med" len="med"/>
          </a:ln>
        </p:spPr>
      </p:cxnSp>
      <p:sp>
        <p:nvSpPr>
          <p:cNvPr id="369" name="Google Shape;369;p27"/>
          <p:cNvSpPr txBox="1"/>
          <p:nvPr/>
        </p:nvSpPr>
        <p:spPr>
          <a:xfrm>
            <a:off x="4363425" y="1406150"/>
            <a:ext cx="2075100" cy="5370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Inverse Mass Line (calculated)</a:t>
            </a:r>
            <a:endParaRPr>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8"/>
          <p:cNvSpPr txBox="1">
            <a:spLocks noGrp="1"/>
          </p:cNvSpPr>
          <p:nvPr>
            <p:ph type="title"/>
          </p:nvPr>
        </p:nvSpPr>
        <p:spPr>
          <a:xfrm>
            <a:off x="919200" y="2285400"/>
            <a:ext cx="7305600" cy="103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Additional Insights Generated from the Tool</a:t>
            </a:r>
            <a:endParaRPr>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8"/>
        <p:cNvGrpSpPr/>
        <p:nvPr/>
      </p:nvGrpSpPr>
      <p:grpSpPr>
        <a:xfrm>
          <a:off x="0" y="0"/>
          <a:ext cx="0" cy="0"/>
          <a:chOff x="0" y="0"/>
          <a:chExt cx="0" cy="0"/>
        </a:xfrm>
      </p:grpSpPr>
      <p:sp>
        <p:nvSpPr>
          <p:cNvPr id="379" name="Google Shape;379;p29"/>
          <p:cNvSpPr txBox="1"/>
          <p:nvPr/>
        </p:nvSpPr>
        <p:spPr>
          <a:xfrm>
            <a:off x="1750500" y="188000"/>
            <a:ext cx="3610800" cy="6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dk1"/>
                </a:solidFill>
                <a:latin typeface="Roboto Mono"/>
                <a:ea typeface="Roboto Mono"/>
                <a:cs typeface="Roboto Mono"/>
                <a:sym typeface="Roboto Mono"/>
              </a:rPr>
              <a:t>Accelerometer 1</a:t>
            </a:r>
            <a:endParaRPr sz="2800">
              <a:solidFill>
                <a:schemeClr val="dk1"/>
              </a:solidFill>
              <a:latin typeface="Roboto Mono"/>
              <a:ea typeface="Roboto Mono"/>
              <a:cs typeface="Roboto Mono"/>
              <a:sym typeface="Roboto Mono"/>
            </a:endParaRPr>
          </a:p>
        </p:txBody>
      </p:sp>
      <p:grpSp>
        <p:nvGrpSpPr>
          <p:cNvPr id="380" name="Google Shape;380;p29"/>
          <p:cNvGrpSpPr/>
          <p:nvPr/>
        </p:nvGrpSpPr>
        <p:grpSpPr>
          <a:xfrm>
            <a:off x="213425" y="362600"/>
            <a:ext cx="1306279" cy="4186588"/>
            <a:chOff x="213425" y="362600"/>
            <a:chExt cx="1306279" cy="4186588"/>
          </a:xfrm>
        </p:grpSpPr>
        <p:grpSp>
          <p:nvGrpSpPr>
            <p:cNvPr id="381" name="Google Shape;381;p29"/>
            <p:cNvGrpSpPr/>
            <p:nvPr/>
          </p:nvGrpSpPr>
          <p:grpSpPr>
            <a:xfrm>
              <a:off x="629861" y="362600"/>
              <a:ext cx="473409" cy="473557"/>
              <a:chOff x="525375" y="1234892"/>
              <a:chExt cx="1444200" cy="1444210"/>
            </a:xfrm>
          </p:grpSpPr>
          <p:sp>
            <p:nvSpPr>
              <p:cNvPr id="382" name="Google Shape;382;p29"/>
              <p:cNvSpPr/>
              <p:nvPr/>
            </p:nvSpPr>
            <p:spPr>
              <a:xfrm>
                <a:off x="525375" y="1234902"/>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3" name="Google Shape;383;p29"/>
              <p:cNvPicPr preferRelativeResize="0"/>
              <p:nvPr/>
            </p:nvPicPr>
            <p:blipFill>
              <a:blip r:embed="rId3">
                <a:alphaModFix/>
              </a:blip>
              <a:stretch>
                <a:fillRect/>
              </a:stretch>
            </p:blipFill>
            <p:spPr>
              <a:xfrm rot="4140760">
                <a:off x="733376" y="1384920"/>
                <a:ext cx="1028219" cy="1028219"/>
              </a:xfrm>
              <a:prstGeom prst="rect">
                <a:avLst/>
              </a:prstGeom>
              <a:noFill/>
              <a:ln>
                <a:noFill/>
              </a:ln>
            </p:spPr>
          </p:pic>
        </p:grpSp>
        <p:grpSp>
          <p:nvGrpSpPr>
            <p:cNvPr id="384" name="Google Shape;384;p29"/>
            <p:cNvGrpSpPr/>
            <p:nvPr/>
          </p:nvGrpSpPr>
          <p:grpSpPr>
            <a:xfrm rot="5400000">
              <a:off x="359586" y="3079975"/>
              <a:ext cx="1014039" cy="368433"/>
              <a:chOff x="4134639" y="1365538"/>
              <a:chExt cx="2600100" cy="944700"/>
            </a:xfrm>
          </p:grpSpPr>
          <p:sp>
            <p:nvSpPr>
              <p:cNvPr id="385" name="Google Shape;385;p29"/>
              <p:cNvSpPr/>
              <p:nvPr/>
            </p:nvSpPr>
            <p:spPr>
              <a:xfrm>
                <a:off x="4134639" y="1365538"/>
                <a:ext cx="2600100" cy="944700"/>
              </a:xfrm>
              <a:prstGeom prst="parallelogram">
                <a:avLst>
                  <a:gd name="adj" fmla="val 55708"/>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29"/>
              <p:cNvGrpSpPr/>
              <p:nvPr/>
            </p:nvGrpSpPr>
            <p:grpSpPr>
              <a:xfrm>
                <a:off x="4419363" y="1484925"/>
                <a:ext cx="2030650" cy="705925"/>
                <a:chOff x="4151800" y="1484925"/>
                <a:chExt cx="2030650" cy="705925"/>
              </a:xfrm>
            </p:grpSpPr>
            <p:sp>
              <p:nvSpPr>
                <p:cNvPr id="387" name="Google Shape;387;p29"/>
                <p:cNvSpPr/>
                <p:nvPr/>
              </p:nvSpPr>
              <p:spPr>
                <a:xfrm>
                  <a:off x="4151800" y="1484925"/>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4968100" y="1484938"/>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rot="10800000">
                  <a:off x="4549850" y="1484950"/>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rot="10800000">
                  <a:off x="5366150" y="1484925"/>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91" name="Google Shape;391;p29"/>
            <p:cNvCxnSpPr>
              <a:stCxn id="382" idx="4"/>
              <a:endCxn id="392" idx="0"/>
            </p:cNvCxnSpPr>
            <p:nvPr/>
          </p:nvCxnSpPr>
          <p:spPr>
            <a:xfrm>
              <a:off x="866565" y="836157"/>
              <a:ext cx="0" cy="372600"/>
            </a:xfrm>
            <a:prstGeom prst="straightConnector1">
              <a:avLst/>
            </a:prstGeom>
            <a:noFill/>
            <a:ln w="38100" cap="flat" cmpd="sng">
              <a:solidFill>
                <a:schemeClr val="accent4"/>
              </a:solidFill>
              <a:prstDash val="solid"/>
              <a:round/>
              <a:headEnd type="none" w="med" len="med"/>
              <a:tailEnd type="stealth" w="med" len="med"/>
            </a:ln>
          </p:spPr>
        </p:cxnSp>
        <p:cxnSp>
          <p:nvCxnSpPr>
            <p:cNvPr id="393" name="Google Shape;393;p29"/>
            <p:cNvCxnSpPr>
              <a:stCxn id="392" idx="4"/>
              <a:endCxn id="385" idx="5"/>
            </p:cNvCxnSpPr>
            <p:nvPr/>
          </p:nvCxnSpPr>
          <p:spPr>
            <a:xfrm>
              <a:off x="866564" y="2514264"/>
              <a:ext cx="0" cy="345600"/>
            </a:xfrm>
            <a:prstGeom prst="straightConnector1">
              <a:avLst/>
            </a:prstGeom>
            <a:noFill/>
            <a:ln w="38100" cap="flat" cmpd="sng">
              <a:solidFill>
                <a:schemeClr val="accent4"/>
              </a:solidFill>
              <a:prstDash val="solid"/>
              <a:round/>
              <a:headEnd type="none" w="med" len="med"/>
              <a:tailEnd type="stealth" w="med" len="med"/>
            </a:ln>
          </p:spPr>
        </p:cxnSp>
        <p:cxnSp>
          <p:nvCxnSpPr>
            <p:cNvPr id="394" name="Google Shape;394;p29"/>
            <p:cNvCxnSpPr>
              <a:stCxn id="385" idx="2"/>
              <a:endCxn id="395" idx="0"/>
            </p:cNvCxnSpPr>
            <p:nvPr/>
          </p:nvCxnSpPr>
          <p:spPr>
            <a:xfrm>
              <a:off x="866606" y="3668588"/>
              <a:ext cx="0" cy="345600"/>
            </a:xfrm>
            <a:prstGeom prst="straightConnector1">
              <a:avLst/>
            </a:prstGeom>
            <a:noFill/>
            <a:ln w="38100" cap="flat" cmpd="sng">
              <a:solidFill>
                <a:schemeClr val="accent4"/>
              </a:solidFill>
              <a:prstDash val="solid"/>
              <a:round/>
              <a:headEnd type="none" w="med" len="med"/>
              <a:tailEnd type="stealth" w="med" len="med"/>
            </a:ln>
          </p:spPr>
        </p:cxnSp>
        <p:grpSp>
          <p:nvGrpSpPr>
            <p:cNvPr id="396" name="Google Shape;396;p29"/>
            <p:cNvGrpSpPr/>
            <p:nvPr/>
          </p:nvGrpSpPr>
          <p:grpSpPr>
            <a:xfrm>
              <a:off x="213425" y="1208852"/>
              <a:ext cx="1306279" cy="1305412"/>
              <a:chOff x="2340413" y="1109075"/>
              <a:chExt cx="1444200" cy="1444200"/>
            </a:xfrm>
          </p:grpSpPr>
          <p:sp>
            <p:nvSpPr>
              <p:cNvPr id="392" name="Google Shape;392;p29"/>
              <p:cNvSpPr/>
              <p:nvPr/>
            </p:nvSpPr>
            <p:spPr>
              <a:xfrm>
                <a:off x="2340413" y="1109075"/>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29"/>
              <p:cNvGrpSpPr/>
              <p:nvPr/>
            </p:nvGrpSpPr>
            <p:grpSpPr>
              <a:xfrm>
                <a:off x="2659575" y="1358825"/>
                <a:ext cx="861600" cy="825288"/>
                <a:chOff x="2659575" y="1358825"/>
                <a:chExt cx="861600" cy="825288"/>
              </a:xfrm>
            </p:grpSpPr>
            <p:grpSp>
              <p:nvGrpSpPr>
                <p:cNvPr id="398" name="Google Shape;398;p29"/>
                <p:cNvGrpSpPr/>
                <p:nvPr/>
              </p:nvGrpSpPr>
              <p:grpSpPr>
                <a:xfrm>
                  <a:off x="2659575" y="1478213"/>
                  <a:ext cx="861600" cy="705900"/>
                  <a:chOff x="2305175" y="1591150"/>
                  <a:chExt cx="861600" cy="705900"/>
                </a:xfrm>
              </p:grpSpPr>
              <p:sp>
                <p:nvSpPr>
                  <p:cNvPr id="399" name="Google Shape;399;p29"/>
                  <p:cNvSpPr/>
                  <p:nvPr/>
                </p:nvSpPr>
                <p:spPr>
                  <a:xfrm>
                    <a:off x="2449625" y="1591150"/>
                    <a:ext cx="572700" cy="572700"/>
                  </a:xfrm>
                  <a:prstGeom prst="rect">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2453375" y="1594900"/>
                    <a:ext cx="565200" cy="565200"/>
                  </a:xfrm>
                  <a:prstGeom prst="snip1Rect">
                    <a:avLst>
                      <a:gd name="adj" fmla="val 31913"/>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2305175" y="1805775"/>
                    <a:ext cx="148200" cy="16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2305175" y="2163850"/>
                    <a:ext cx="861600" cy="133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29"/>
                <p:cNvSpPr/>
                <p:nvPr/>
              </p:nvSpPr>
              <p:spPr>
                <a:xfrm>
                  <a:off x="3291975" y="1358825"/>
                  <a:ext cx="229200" cy="229200"/>
                </a:xfrm>
                <a:prstGeom prst="ellipse">
                  <a:avLst/>
                </a:prstGeom>
                <a:solidFill>
                  <a:srgbClr val="FF0000"/>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rgbClr val="FFFFFF"/>
                      </a:solidFill>
                    </a:rPr>
                    <a:t>1</a:t>
                  </a:r>
                  <a:endParaRPr sz="1200" b="1">
                    <a:solidFill>
                      <a:srgbClr val="FFFFFF"/>
                    </a:solidFill>
                    <a:latin typeface="Roboto Mono"/>
                    <a:ea typeface="Roboto Mono"/>
                    <a:cs typeface="Roboto Mono"/>
                    <a:sym typeface="Roboto Mono"/>
                  </a:endParaRPr>
                </a:p>
              </p:txBody>
            </p:sp>
          </p:grpSp>
        </p:grpSp>
        <p:grpSp>
          <p:nvGrpSpPr>
            <p:cNvPr id="404" name="Google Shape;404;p29"/>
            <p:cNvGrpSpPr/>
            <p:nvPr/>
          </p:nvGrpSpPr>
          <p:grpSpPr>
            <a:xfrm>
              <a:off x="598951" y="4014112"/>
              <a:ext cx="535221" cy="535076"/>
              <a:chOff x="2340413" y="1109075"/>
              <a:chExt cx="1444200" cy="1444200"/>
            </a:xfrm>
          </p:grpSpPr>
          <p:sp>
            <p:nvSpPr>
              <p:cNvPr id="395" name="Google Shape;395;p29"/>
              <p:cNvSpPr/>
              <p:nvPr/>
            </p:nvSpPr>
            <p:spPr>
              <a:xfrm>
                <a:off x="2340413" y="1109075"/>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29"/>
              <p:cNvGrpSpPr/>
              <p:nvPr/>
            </p:nvGrpSpPr>
            <p:grpSpPr>
              <a:xfrm>
                <a:off x="2659575" y="1358825"/>
                <a:ext cx="861600" cy="825288"/>
                <a:chOff x="2659575" y="1358825"/>
                <a:chExt cx="861600" cy="825288"/>
              </a:xfrm>
            </p:grpSpPr>
            <p:grpSp>
              <p:nvGrpSpPr>
                <p:cNvPr id="406" name="Google Shape;406;p29"/>
                <p:cNvGrpSpPr/>
                <p:nvPr/>
              </p:nvGrpSpPr>
              <p:grpSpPr>
                <a:xfrm>
                  <a:off x="2659575" y="1478213"/>
                  <a:ext cx="861600" cy="705900"/>
                  <a:chOff x="2305175" y="1591150"/>
                  <a:chExt cx="861600" cy="705900"/>
                </a:xfrm>
              </p:grpSpPr>
              <p:sp>
                <p:nvSpPr>
                  <p:cNvPr id="407" name="Google Shape;407;p29"/>
                  <p:cNvSpPr/>
                  <p:nvPr/>
                </p:nvSpPr>
                <p:spPr>
                  <a:xfrm>
                    <a:off x="2449625" y="1591150"/>
                    <a:ext cx="572700" cy="572700"/>
                  </a:xfrm>
                  <a:prstGeom prst="rect">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2453375" y="1594900"/>
                    <a:ext cx="565200" cy="565200"/>
                  </a:xfrm>
                  <a:prstGeom prst="snip1Rect">
                    <a:avLst>
                      <a:gd name="adj" fmla="val 31913"/>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2305175" y="1805775"/>
                    <a:ext cx="148200" cy="16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2305175" y="2163850"/>
                    <a:ext cx="861600" cy="133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9"/>
                <p:cNvSpPr/>
                <p:nvPr/>
              </p:nvSpPr>
              <p:spPr>
                <a:xfrm>
                  <a:off x="3291975" y="1358825"/>
                  <a:ext cx="229200" cy="229200"/>
                </a:xfrm>
                <a:prstGeom prst="ellipse">
                  <a:avLst/>
                </a:prstGeom>
                <a:solidFill>
                  <a:srgbClr val="FF0000"/>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b="1">
                      <a:solidFill>
                        <a:srgbClr val="FFFFFF"/>
                      </a:solidFill>
                    </a:rPr>
                    <a:t>2</a:t>
                  </a:r>
                  <a:endParaRPr sz="800" b="1">
                    <a:solidFill>
                      <a:srgbClr val="FFFFFF"/>
                    </a:solidFill>
                    <a:latin typeface="Roboto Mono"/>
                    <a:ea typeface="Roboto Mono"/>
                    <a:cs typeface="Roboto Mono"/>
                    <a:sym typeface="Roboto Mono"/>
                  </a:endParaRPr>
                </a:p>
              </p:txBody>
            </p:sp>
          </p:grpSp>
        </p:grpSp>
      </p:grpSp>
      <p:pic>
        <p:nvPicPr>
          <p:cNvPr id="412" name="Google Shape;412;p29"/>
          <p:cNvPicPr preferRelativeResize="0"/>
          <p:nvPr/>
        </p:nvPicPr>
        <p:blipFill>
          <a:blip r:embed="rId4">
            <a:alphaModFix/>
          </a:blip>
          <a:stretch>
            <a:fillRect/>
          </a:stretch>
        </p:blipFill>
        <p:spPr>
          <a:xfrm>
            <a:off x="1750501" y="874400"/>
            <a:ext cx="6253200" cy="4186600"/>
          </a:xfrm>
          <a:prstGeom prst="rect">
            <a:avLst/>
          </a:prstGeom>
          <a:noFill/>
          <a:ln>
            <a:noFill/>
          </a:ln>
        </p:spPr>
      </p:pic>
      <p:sp>
        <p:nvSpPr>
          <p:cNvPr id="413" name="Google Shape;413;p29"/>
          <p:cNvSpPr txBox="1"/>
          <p:nvPr/>
        </p:nvSpPr>
        <p:spPr>
          <a:xfrm>
            <a:off x="4304200" y="3404325"/>
            <a:ext cx="2075100" cy="5370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Poor coherence at low and high frequencies</a:t>
            </a:r>
            <a:endParaRPr>
              <a:latin typeface="Roboto Mono"/>
              <a:ea typeface="Roboto Mono"/>
              <a:cs typeface="Roboto Mono"/>
              <a:sym typeface="Roboto Mono"/>
            </a:endParaRPr>
          </a:p>
        </p:txBody>
      </p:sp>
      <p:cxnSp>
        <p:nvCxnSpPr>
          <p:cNvPr id="414" name="Google Shape;414;p29"/>
          <p:cNvCxnSpPr/>
          <p:nvPr/>
        </p:nvCxnSpPr>
        <p:spPr>
          <a:xfrm rot="10800000">
            <a:off x="3922425" y="2997125"/>
            <a:ext cx="532800" cy="459000"/>
          </a:xfrm>
          <a:prstGeom prst="straightConnector1">
            <a:avLst/>
          </a:prstGeom>
          <a:noFill/>
          <a:ln w="19050" cap="flat" cmpd="sng">
            <a:solidFill>
              <a:schemeClr val="dk2"/>
            </a:solidFill>
            <a:prstDash val="solid"/>
            <a:round/>
            <a:headEnd type="none" w="med" len="med"/>
            <a:tailEnd type="stealth" w="med" len="med"/>
          </a:ln>
        </p:spPr>
      </p:cxnSp>
      <p:cxnSp>
        <p:nvCxnSpPr>
          <p:cNvPr id="415" name="Google Shape;415;p29"/>
          <p:cNvCxnSpPr/>
          <p:nvPr/>
        </p:nvCxnSpPr>
        <p:spPr>
          <a:xfrm rot="10800000" flipH="1">
            <a:off x="6068600" y="3034450"/>
            <a:ext cx="547800" cy="458700"/>
          </a:xfrm>
          <a:prstGeom prst="straightConnector1">
            <a:avLst/>
          </a:prstGeom>
          <a:noFill/>
          <a:ln w="19050" cap="flat" cmpd="sng">
            <a:solidFill>
              <a:schemeClr val="dk2"/>
            </a:solidFill>
            <a:prstDash val="solid"/>
            <a:round/>
            <a:headEnd type="none" w="med" len="med"/>
            <a:tailEnd type="stealth"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9"/>
        <p:cNvGrpSpPr/>
        <p:nvPr/>
      </p:nvGrpSpPr>
      <p:grpSpPr>
        <a:xfrm>
          <a:off x="0" y="0"/>
          <a:ext cx="0" cy="0"/>
          <a:chOff x="0" y="0"/>
          <a:chExt cx="0" cy="0"/>
        </a:xfrm>
      </p:grpSpPr>
      <p:pic>
        <p:nvPicPr>
          <p:cNvPr id="420" name="Google Shape;420;p30"/>
          <p:cNvPicPr preferRelativeResize="0"/>
          <p:nvPr/>
        </p:nvPicPr>
        <p:blipFill rotWithShape="1">
          <a:blip r:embed="rId3">
            <a:alphaModFix/>
          </a:blip>
          <a:srcRect r="5740"/>
          <a:stretch/>
        </p:blipFill>
        <p:spPr>
          <a:xfrm>
            <a:off x="1750500" y="874400"/>
            <a:ext cx="6253199" cy="4186600"/>
          </a:xfrm>
          <a:prstGeom prst="rect">
            <a:avLst/>
          </a:prstGeom>
          <a:noFill/>
          <a:ln>
            <a:noFill/>
          </a:ln>
        </p:spPr>
      </p:pic>
      <p:sp>
        <p:nvSpPr>
          <p:cNvPr id="421" name="Google Shape;421;p30"/>
          <p:cNvSpPr txBox="1"/>
          <p:nvPr/>
        </p:nvSpPr>
        <p:spPr>
          <a:xfrm>
            <a:off x="1750500" y="188000"/>
            <a:ext cx="3610800" cy="6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dk1"/>
                </a:solidFill>
                <a:latin typeface="Roboto Mono"/>
                <a:ea typeface="Roboto Mono"/>
                <a:cs typeface="Roboto Mono"/>
                <a:sym typeface="Roboto Mono"/>
              </a:rPr>
              <a:t>Article</a:t>
            </a:r>
            <a:endParaRPr sz="2800">
              <a:solidFill>
                <a:schemeClr val="dk1"/>
              </a:solidFill>
              <a:latin typeface="Roboto Mono"/>
              <a:ea typeface="Roboto Mono"/>
              <a:cs typeface="Roboto Mono"/>
              <a:sym typeface="Roboto Mono"/>
            </a:endParaRPr>
          </a:p>
        </p:txBody>
      </p:sp>
      <p:grpSp>
        <p:nvGrpSpPr>
          <p:cNvPr id="422" name="Google Shape;422;p30"/>
          <p:cNvGrpSpPr/>
          <p:nvPr/>
        </p:nvGrpSpPr>
        <p:grpSpPr>
          <a:xfrm>
            <a:off x="475460" y="362600"/>
            <a:ext cx="782212" cy="4186588"/>
            <a:chOff x="2367047" y="362600"/>
            <a:chExt cx="782212" cy="4186588"/>
          </a:xfrm>
        </p:grpSpPr>
        <p:grpSp>
          <p:nvGrpSpPr>
            <p:cNvPr id="423" name="Google Shape;423;p30"/>
            <p:cNvGrpSpPr/>
            <p:nvPr/>
          </p:nvGrpSpPr>
          <p:grpSpPr>
            <a:xfrm>
              <a:off x="2527898" y="362600"/>
              <a:ext cx="473409" cy="473557"/>
              <a:chOff x="525375" y="1234892"/>
              <a:chExt cx="1444200" cy="1444210"/>
            </a:xfrm>
          </p:grpSpPr>
          <p:sp>
            <p:nvSpPr>
              <p:cNvPr id="424" name="Google Shape;424;p30"/>
              <p:cNvSpPr/>
              <p:nvPr/>
            </p:nvSpPr>
            <p:spPr>
              <a:xfrm>
                <a:off x="525375" y="1234902"/>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5" name="Google Shape;425;p30"/>
              <p:cNvPicPr preferRelativeResize="0"/>
              <p:nvPr/>
            </p:nvPicPr>
            <p:blipFill>
              <a:blip r:embed="rId4">
                <a:alphaModFix/>
              </a:blip>
              <a:stretch>
                <a:fillRect/>
              </a:stretch>
            </p:blipFill>
            <p:spPr>
              <a:xfrm rot="4140760">
                <a:off x="733376" y="1384920"/>
                <a:ext cx="1028219" cy="1028219"/>
              </a:xfrm>
              <a:prstGeom prst="rect">
                <a:avLst/>
              </a:prstGeom>
              <a:noFill/>
              <a:ln>
                <a:noFill/>
              </a:ln>
            </p:spPr>
          </p:pic>
        </p:grpSp>
        <p:grpSp>
          <p:nvGrpSpPr>
            <p:cNvPr id="426" name="Google Shape;426;p30"/>
            <p:cNvGrpSpPr/>
            <p:nvPr/>
          </p:nvGrpSpPr>
          <p:grpSpPr>
            <a:xfrm rot="5400000">
              <a:off x="1681452" y="2435301"/>
              <a:ext cx="2153403" cy="782212"/>
              <a:chOff x="4134639" y="1365538"/>
              <a:chExt cx="2600100" cy="944700"/>
            </a:xfrm>
          </p:grpSpPr>
          <p:sp>
            <p:nvSpPr>
              <p:cNvPr id="427" name="Google Shape;427;p30"/>
              <p:cNvSpPr/>
              <p:nvPr/>
            </p:nvSpPr>
            <p:spPr>
              <a:xfrm>
                <a:off x="4134639" y="1365538"/>
                <a:ext cx="2600100" cy="944700"/>
              </a:xfrm>
              <a:prstGeom prst="parallelogram">
                <a:avLst>
                  <a:gd name="adj" fmla="val 55708"/>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0"/>
              <p:cNvGrpSpPr/>
              <p:nvPr/>
            </p:nvGrpSpPr>
            <p:grpSpPr>
              <a:xfrm>
                <a:off x="4419363" y="1484925"/>
                <a:ext cx="2030650" cy="705925"/>
                <a:chOff x="4151800" y="1484925"/>
                <a:chExt cx="2030650" cy="705925"/>
              </a:xfrm>
            </p:grpSpPr>
            <p:sp>
              <p:nvSpPr>
                <p:cNvPr id="429" name="Google Shape;429;p30"/>
                <p:cNvSpPr/>
                <p:nvPr/>
              </p:nvSpPr>
              <p:spPr>
                <a:xfrm>
                  <a:off x="4151800" y="1484925"/>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p:cNvSpPr/>
                <p:nvPr/>
              </p:nvSpPr>
              <p:spPr>
                <a:xfrm>
                  <a:off x="4968100" y="1484938"/>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p:nvPr/>
              </p:nvSpPr>
              <p:spPr>
                <a:xfrm rot="10800000">
                  <a:off x="4549850" y="1484950"/>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p:cNvSpPr/>
                <p:nvPr/>
              </p:nvSpPr>
              <p:spPr>
                <a:xfrm rot="10800000">
                  <a:off x="5366150" y="1484925"/>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33" name="Google Shape;433;p30"/>
            <p:cNvCxnSpPr>
              <a:stCxn id="424" idx="4"/>
              <a:endCxn id="434" idx="0"/>
            </p:cNvCxnSpPr>
            <p:nvPr/>
          </p:nvCxnSpPr>
          <p:spPr>
            <a:xfrm flipH="1">
              <a:off x="2758303" y="836157"/>
              <a:ext cx="6300" cy="318900"/>
            </a:xfrm>
            <a:prstGeom prst="straightConnector1">
              <a:avLst/>
            </a:prstGeom>
            <a:noFill/>
            <a:ln w="38100" cap="flat" cmpd="sng">
              <a:solidFill>
                <a:schemeClr val="accent4"/>
              </a:solidFill>
              <a:prstDash val="solid"/>
              <a:round/>
              <a:headEnd type="none" w="med" len="med"/>
              <a:tailEnd type="stealth" w="med" len="med"/>
            </a:ln>
          </p:spPr>
        </p:cxnSp>
        <p:cxnSp>
          <p:nvCxnSpPr>
            <p:cNvPr id="435" name="Google Shape;435;p30"/>
            <p:cNvCxnSpPr>
              <a:stCxn id="434" idx="4"/>
              <a:endCxn id="427" idx="5"/>
            </p:cNvCxnSpPr>
            <p:nvPr/>
          </p:nvCxnSpPr>
          <p:spPr>
            <a:xfrm>
              <a:off x="2758156" y="1638721"/>
              <a:ext cx="0" cy="328800"/>
            </a:xfrm>
            <a:prstGeom prst="straightConnector1">
              <a:avLst/>
            </a:prstGeom>
            <a:noFill/>
            <a:ln w="38100" cap="flat" cmpd="sng">
              <a:solidFill>
                <a:schemeClr val="accent4"/>
              </a:solidFill>
              <a:prstDash val="solid"/>
              <a:round/>
              <a:headEnd type="none" w="med" len="med"/>
              <a:tailEnd type="stealth" w="med" len="med"/>
            </a:ln>
          </p:spPr>
        </p:cxnSp>
        <p:cxnSp>
          <p:nvCxnSpPr>
            <p:cNvPr id="436" name="Google Shape;436;p30"/>
            <p:cNvCxnSpPr>
              <a:stCxn id="427" idx="2"/>
              <a:endCxn id="437" idx="0"/>
            </p:cNvCxnSpPr>
            <p:nvPr/>
          </p:nvCxnSpPr>
          <p:spPr>
            <a:xfrm>
              <a:off x="2758153" y="3685231"/>
              <a:ext cx="12900" cy="328800"/>
            </a:xfrm>
            <a:prstGeom prst="straightConnector1">
              <a:avLst/>
            </a:prstGeom>
            <a:noFill/>
            <a:ln w="38100" cap="flat" cmpd="sng">
              <a:solidFill>
                <a:schemeClr val="accent4"/>
              </a:solidFill>
              <a:prstDash val="solid"/>
              <a:round/>
              <a:headEnd type="none" w="med" len="med"/>
              <a:tailEnd type="stealth" w="med" len="med"/>
            </a:ln>
          </p:spPr>
        </p:cxnSp>
        <p:grpSp>
          <p:nvGrpSpPr>
            <p:cNvPr id="438" name="Google Shape;438;p30"/>
            <p:cNvGrpSpPr/>
            <p:nvPr/>
          </p:nvGrpSpPr>
          <p:grpSpPr>
            <a:xfrm>
              <a:off x="2517552" y="1155203"/>
              <a:ext cx="481207" cy="483518"/>
              <a:chOff x="2340413" y="1109075"/>
              <a:chExt cx="1444200" cy="1444200"/>
            </a:xfrm>
          </p:grpSpPr>
          <p:sp>
            <p:nvSpPr>
              <p:cNvPr id="434" name="Google Shape;434;p30"/>
              <p:cNvSpPr/>
              <p:nvPr/>
            </p:nvSpPr>
            <p:spPr>
              <a:xfrm>
                <a:off x="2340413" y="1109075"/>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30"/>
              <p:cNvGrpSpPr/>
              <p:nvPr/>
            </p:nvGrpSpPr>
            <p:grpSpPr>
              <a:xfrm>
                <a:off x="2659575" y="1358825"/>
                <a:ext cx="861600" cy="825288"/>
                <a:chOff x="2659575" y="1358825"/>
                <a:chExt cx="861600" cy="825288"/>
              </a:xfrm>
            </p:grpSpPr>
            <p:grpSp>
              <p:nvGrpSpPr>
                <p:cNvPr id="440" name="Google Shape;440;p30"/>
                <p:cNvGrpSpPr/>
                <p:nvPr/>
              </p:nvGrpSpPr>
              <p:grpSpPr>
                <a:xfrm>
                  <a:off x="2659575" y="1478213"/>
                  <a:ext cx="861600" cy="705900"/>
                  <a:chOff x="2305175" y="1591150"/>
                  <a:chExt cx="861600" cy="705900"/>
                </a:xfrm>
              </p:grpSpPr>
              <p:sp>
                <p:nvSpPr>
                  <p:cNvPr id="441" name="Google Shape;441;p30"/>
                  <p:cNvSpPr/>
                  <p:nvPr/>
                </p:nvSpPr>
                <p:spPr>
                  <a:xfrm>
                    <a:off x="2449625" y="1591150"/>
                    <a:ext cx="572700" cy="572700"/>
                  </a:xfrm>
                  <a:prstGeom prst="rect">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p:nvPr/>
                </p:nvSpPr>
                <p:spPr>
                  <a:xfrm>
                    <a:off x="2453375" y="1594900"/>
                    <a:ext cx="565200" cy="565200"/>
                  </a:xfrm>
                  <a:prstGeom prst="snip1Rect">
                    <a:avLst>
                      <a:gd name="adj" fmla="val 31913"/>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0"/>
                  <p:cNvSpPr/>
                  <p:nvPr/>
                </p:nvSpPr>
                <p:spPr>
                  <a:xfrm>
                    <a:off x="2305175" y="1805775"/>
                    <a:ext cx="148200" cy="16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0"/>
                  <p:cNvSpPr/>
                  <p:nvPr/>
                </p:nvSpPr>
                <p:spPr>
                  <a:xfrm>
                    <a:off x="2305175" y="2163850"/>
                    <a:ext cx="861600" cy="133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30"/>
                <p:cNvSpPr/>
                <p:nvPr/>
              </p:nvSpPr>
              <p:spPr>
                <a:xfrm>
                  <a:off x="3291975" y="1358825"/>
                  <a:ext cx="229200" cy="229200"/>
                </a:xfrm>
                <a:prstGeom prst="ellipse">
                  <a:avLst/>
                </a:prstGeom>
                <a:solidFill>
                  <a:srgbClr val="FF0000"/>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800" b="1">
                      <a:solidFill>
                        <a:srgbClr val="FFFFFF"/>
                      </a:solidFill>
                    </a:rPr>
                    <a:t>1</a:t>
                  </a:r>
                  <a:endParaRPr sz="800" b="1">
                    <a:solidFill>
                      <a:srgbClr val="FFFFFF"/>
                    </a:solidFill>
                    <a:latin typeface="Roboto Mono"/>
                    <a:ea typeface="Roboto Mono"/>
                    <a:cs typeface="Roboto Mono"/>
                    <a:sym typeface="Roboto Mono"/>
                  </a:endParaRPr>
                </a:p>
              </p:txBody>
            </p:sp>
          </p:grpSp>
        </p:grpSp>
        <p:grpSp>
          <p:nvGrpSpPr>
            <p:cNvPr id="446" name="Google Shape;446;p30"/>
            <p:cNvGrpSpPr/>
            <p:nvPr/>
          </p:nvGrpSpPr>
          <p:grpSpPr>
            <a:xfrm>
              <a:off x="2503439" y="4014112"/>
              <a:ext cx="535221" cy="535076"/>
              <a:chOff x="2340413" y="1109075"/>
              <a:chExt cx="1444200" cy="1444200"/>
            </a:xfrm>
          </p:grpSpPr>
          <p:sp>
            <p:nvSpPr>
              <p:cNvPr id="437" name="Google Shape;437;p30"/>
              <p:cNvSpPr/>
              <p:nvPr/>
            </p:nvSpPr>
            <p:spPr>
              <a:xfrm>
                <a:off x="2340413" y="1109075"/>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30"/>
              <p:cNvGrpSpPr/>
              <p:nvPr/>
            </p:nvGrpSpPr>
            <p:grpSpPr>
              <a:xfrm>
                <a:off x="2659575" y="1358825"/>
                <a:ext cx="861600" cy="825288"/>
                <a:chOff x="2659575" y="1358825"/>
                <a:chExt cx="861600" cy="825288"/>
              </a:xfrm>
            </p:grpSpPr>
            <p:grpSp>
              <p:nvGrpSpPr>
                <p:cNvPr id="448" name="Google Shape;448;p30"/>
                <p:cNvGrpSpPr/>
                <p:nvPr/>
              </p:nvGrpSpPr>
              <p:grpSpPr>
                <a:xfrm>
                  <a:off x="2659575" y="1478213"/>
                  <a:ext cx="861600" cy="705900"/>
                  <a:chOff x="2305175" y="1591150"/>
                  <a:chExt cx="861600" cy="705900"/>
                </a:xfrm>
              </p:grpSpPr>
              <p:sp>
                <p:nvSpPr>
                  <p:cNvPr id="449" name="Google Shape;449;p30"/>
                  <p:cNvSpPr/>
                  <p:nvPr/>
                </p:nvSpPr>
                <p:spPr>
                  <a:xfrm>
                    <a:off x="2449625" y="1591150"/>
                    <a:ext cx="572700" cy="572700"/>
                  </a:xfrm>
                  <a:prstGeom prst="rect">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0"/>
                  <p:cNvSpPr/>
                  <p:nvPr/>
                </p:nvSpPr>
                <p:spPr>
                  <a:xfrm>
                    <a:off x="2453375" y="1594900"/>
                    <a:ext cx="565200" cy="565200"/>
                  </a:xfrm>
                  <a:prstGeom prst="snip1Rect">
                    <a:avLst>
                      <a:gd name="adj" fmla="val 31913"/>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p:nvPr/>
                </p:nvSpPr>
                <p:spPr>
                  <a:xfrm>
                    <a:off x="2305175" y="1805775"/>
                    <a:ext cx="148200" cy="16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0"/>
                  <p:cNvSpPr/>
                  <p:nvPr/>
                </p:nvSpPr>
                <p:spPr>
                  <a:xfrm>
                    <a:off x="2305175" y="2163850"/>
                    <a:ext cx="861600" cy="133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0"/>
                <p:cNvSpPr/>
                <p:nvPr/>
              </p:nvSpPr>
              <p:spPr>
                <a:xfrm>
                  <a:off x="3291975" y="1358825"/>
                  <a:ext cx="229200" cy="229200"/>
                </a:xfrm>
                <a:prstGeom prst="ellipse">
                  <a:avLst/>
                </a:prstGeom>
                <a:solidFill>
                  <a:srgbClr val="FF0000"/>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b="1">
                      <a:solidFill>
                        <a:srgbClr val="FFFFFF"/>
                      </a:solidFill>
                    </a:rPr>
                    <a:t>2</a:t>
                  </a:r>
                  <a:endParaRPr sz="800" b="1">
                    <a:solidFill>
                      <a:srgbClr val="FFFFFF"/>
                    </a:solidFill>
                    <a:latin typeface="Roboto Mono"/>
                    <a:ea typeface="Roboto Mono"/>
                    <a:cs typeface="Roboto Mono"/>
                    <a:sym typeface="Roboto Mono"/>
                  </a:endParaRPr>
                </a:p>
              </p:txBody>
            </p:sp>
          </p:grpSp>
        </p:grpSp>
      </p:grpSp>
      <p:pic>
        <p:nvPicPr>
          <p:cNvPr id="454" name="Google Shape;454;p30"/>
          <p:cNvPicPr preferRelativeResize="0"/>
          <p:nvPr/>
        </p:nvPicPr>
        <p:blipFill rotWithShape="1">
          <a:blip r:embed="rId3">
            <a:alphaModFix/>
          </a:blip>
          <a:srcRect l="52082" t="8809" r="10992" b="80053"/>
          <a:stretch/>
        </p:blipFill>
        <p:spPr>
          <a:xfrm>
            <a:off x="4729050" y="1235925"/>
            <a:ext cx="2930675" cy="557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58"/>
        <p:cNvGrpSpPr/>
        <p:nvPr/>
      </p:nvGrpSpPr>
      <p:grpSpPr>
        <a:xfrm>
          <a:off x="0" y="0"/>
          <a:ext cx="0" cy="0"/>
          <a:chOff x="0" y="0"/>
          <a:chExt cx="0" cy="0"/>
        </a:xfrm>
      </p:grpSpPr>
      <p:pic>
        <p:nvPicPr>
          <p:cNvPr id="459" name="Google Shape;459;p31"/>
          <p:cNvPicPr preferRelativeResize="0"/>
          <p:nvPr/>
        </p:nvPicPr>
        <p:blipFill>
          <a:blip r:embed="rId3">
            <a:alphaModFix/>
          </a:blip>
          <a:stretch>
            <a:fillRect/>
          </a:stretch>
        </p:blipFill>
        <p:spPr>
          <a:xfrm>
            <a:off x="1750500" y="874400"/>
            <a:ext cx="6253200" cy="4186599"/>
          </a:xfrm>
          <a:prstGeom prst="rect">
            <a:avLst/>
          </a:prstGeom>
          <a:noFill/>
          <a:ln>
            <a:noFill/>
          </a:ln>
        </p:spPr>
      </p:pic>
      <p:sp>
        <p:nvSpPr>
          <p:cNvPr id="460" name="Google Shape;460;p31"/>
          <p:cNvSpPr txBox="1"/>
          <p:nvPr/>
        </p:nvSpPr>
        <p:spPr>
          <a:xfrm>
            <a:off x="1750500" y="188000"/>
            <a:ext cx="3610800" cy="6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dk1"/>
                </a:solidFill>
                <a:latin typeface="Roboto Mono"/>
                <a:ea typeface="Roboto Mono"/>
                <a:cs typeface="Roboto Mono"/>
                <a:sym typeface="Roboto Mono"/>
              </a:rPr>
              <a:t>Accelerometer 2</a:t>
            </a:r>
            <a:endParaRPr sz="2800">
              <a:solidFill>
                <a:schemeClr val="dk1"/>
              </a:solidFill>
              <a:latin typeface="Roboto Mono"/>
              <a:ea typeface="Roboto Mono"/>
              <a:cs typeface="Roboto Mono"/>
              <a:sym typeface="Roboto Mono"/>
            </a:endParaRPr>
          </a:p>
        </p:txBody>
      </p:sp>
      <p:grpSp>
        <p:nvGrpSpPr>
          <p:cNvPr id="461" name="Google Shape;461;p31"/>
          <p:cNvGrpSpPr/>
          <p:nvPr/>
        </p:nvGrpSpPr>
        <p:grpSpPr>
          <a:xfrm>
            <a:off x="232925" y="362600"/>
            <a:ext cx="1267285" cy="4186606"/>
            <a:chOff x="4026475" y="1346900"/>
            <a:chExt cx="1267285" cy="4186606"/>
          </a:xfrm>
        </p:grpSpPr>
        <p:grpSp>
          <p:nvGrpSpPr>
            <p:cNvPr id="462" name="Google Shape;462;p31"/>
            <p:cNvGrpSpPr/>
            <p:nvPr/>
          </p:nvGrpSpPr>
          <p:grpSpPr>
            <a:xfrm>
              <a:off x="4423398" y="1346900"/>
              <a:ext cx="473409" cy="473557"/>
              <a:chOff x="525375" y="1234892"/>
              <a:chExt cx="1444200" cy="1444210"/>
            </a:xfrm>
          </p:grpSpPr>
          <p:sp>
            <p:nvSpPr>
              <p:cNvPr id="463" name="Google Shape;463;p31"/>
              <p:cNvSpPr/>
              <p:nvPr/>
            </p:nvSpPr>
            <p:spPr>
              <a:xfrm>
                <a:off x="525375" y="1234902"/>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4" name="Google Shape;464;p31"/>
              <p:cNvPicPr preferRelativeResize="0"/>
              <p:nvPr/>
            </p:nvPicPr>
            <p:blipFill>
              <a:blip r:embed="rId4">
                <a:alphaModFix/>
              </a:blip>
              <a:stretch>
                <a:fillRect/>
              </a:stretch>
            </p:blipFill>
            <p:spPr>
              <a:xfrm rot="4140760">
                <a:off x="733376" y="1384920"/>
                <a:ext cx="1028219" cy="1028219"/>
              </a:xfrm>
              <a:prstGeom prst="rect">
                <a:avLst/>
              </a:prstGeom>
              <a:noFill/>
              <a:ln>
                <a:noFill/>
              </a:ln>
            </p:spPr>
          </p:pic>
        </p:grpSp>
        <p:grpSp>
          <p:nvGrpSpPr>
            <p:cNvPr id="465" name="Google Shape;465;p31"/>
            <p:cNvGrpSpPr/>
            <p:nvPr/>
          </p:nvGrpSpPr>
          <p:grpSpPr>
            <a:xfrm rot="5400000">
              <a:off x="4153074" y="3281700"/>
              <a:ext cx="1014039" cy="368433"/>
              <a:chOff x="4134639" y="1365538"/>
              <a:chExt cx="2600100" cy="944700"/>
            </a:xfrm>
          </p:grpSpPr>
          <p:sp>
            <p:nvSpPr>
              <p:cNvPr id="466" name="Google Shape;466;p31"/>
              <p:cNvSpPr/>
              <p:nvPr/>
            </p:nvSpPr>
            <p:spPr>
              <a:xfrm>
                <a:off x="4134639" y="1365538"/>
                <a:ext cx="2600100" cy="944700"/>
              </a:xfrm>
              <a:prstGeom prst="parallelogram">
                <a:avLst>
                  <a:gd name="adj" fmla="val 55708"/>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31"/>
              <p:cNvGrpSpPr/>
              <p:nvPr/>
            </p:nvGrpSpPr>
            <p:grpSpPr>
              <a:xfrm>
                <a:off x="4419363" y="1484925"/>
                <a:ext cx="2030650" cy="705925"/>
                <a:chOff x="4151800" y="1484925"/>
                <a:chExt cx="2030650" cy="705925"/>
              </a:xfrm>
            </p:grpSpPr>
            <p:sp>
              <p:nvSpPr>
                <p:cNvPr id="468" name="Google Shape;468;p31"/>
                <p:cNvSpPr/>
                <p:nvPr/>
              </p:nvSpPr>
              <p:spPr>
                <a:xfrm>
                  <a:off x="4151800" y="1484925"/>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a:off x="4968100" y="1484938"/>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rot="10800000">
                  <a:off x="4549850" y="1484950"/>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rot="10800000">
                  <a:off x="5366150" y="1484925"/>
                  <a:ext cx="816300" cy="705900"/>
                </a:xfrm>
                <a:prstGeom prst="triangle">
                  <a:avLst>
                    <a:gd name="adj" fmla="val 50000"/>
                  </a:avLst>
                </a:prstGeom>
                <a:noFill/>
                <a:ln w="381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72" name="Google Shape;472;p31"/>
            <p:cNvCxnSpPr>
              <a:stCxn id="463" idx="4"/>
              <a:endCxn id="473" idx="0"/>
            </p:cNvCxnSpPr>
            <p:nvPr/>
          </p:nvCxnSpPr>
          <p:spPr>
            <a:xfrm>
              <a:off x="4660103" y="1820457"/>
              <a:ext cx="0" cy="384300"/>
            </a:xfrm>
            <a:prstGeom prst="straightConnector1">
              <a:avLst/>
            </a:prstGeom>
            <a:noFill/>
            <a:ln w="38100" cap="flat" cmpd="sng">
              <a:solidFill>
                <a:schemeClr val="accent4"/>
              </a:solidFill>
              <a:prstDash val="solid"/>
              <a:round/>
              <a:headEnd type="none" w="med" len="med"/>
              <a:tailEnd type="stealth" w="med" len="med"/>
            </a:ln>
          </p:spPr>
        </p:cxnSp>
        <p:cxnSp>
          <p:nvCxnSpPr>
            <p:cNvPr id="474" name="Google Shape;474;p31"/>
            <p:cNvCxnSpPr>
              <a:stCxn id="473" idx="4"/>
              <a:endCxn id="466" idx="5"/>
            </p:cNvCxnSpPr>
            <p:nvPr/>
          </p:nvCxnSpPr>
          <p:spPr>
            <a:xfrm>
              <a:off x="4660085" y="2707117"/>
              <a:ext cx="0" cy="354300"/>
            </a:xfrm>
            <a:prstGeom prst="straightConnector1">
              <a:avLst/>
            </a:prstGeom>
            <a:noFill/>
            <a:ln w="38100" cap="flat" cmpd="sng">
              <a:solidFill>
                <a:schemeClr val="accent4"/>
              </a:solidFill>
              <a:prstDash val="solid"/>
              <a:round/>
              <a:headEnd type="none" w="med" len="med"/>
              <a:tailEnd type="stealth" w="med" len="med"/>
            </a:ln>
          </p:spPr>
        </p:cxnSp>
        <p:cxnSp>
          <p:nvCxnSpPr>
            <p:cNvPr id="475" name="Google Shape;475;p31"/>
            <p:cNvCxnSpPr>
              <a:stCxn id="466" idx="2"/>
              <a:endCxn id="476" idx="0"/>
            </p:cNvCxnSpPr>
            <p:nvPr/>
          </p:nvCxnSpPr>
          <p:spPr>
            <a:xfrm>
              <a:off x="4660093" y="3870313"/>
              <a:ext cx="0" cy="396600"/>
            </a:xfrm>
            <a:prstGeom prst="straightConnector1">
              <a:avLst/>
            </a:prstGeom>
            <a:noFill/>
            <a:ln w="38100" cap="flat" cmpd="sng">
              <a:solidFill>
                <a:schemeClr val="accent4"/>
              </a:solidFill>
              <a:prstDash val="solid"/>
              <a:round/>
              <a:headEnd type="none" w="med" len="med"/>
              <a:tailEnd type="stealth" w="med" len="med"/>
            </a:ln>
          </p:spPr>
        </p:cxnSp>
        <p:grpSp>
          <p:nvGrpSpPr>
            <p:cNvPr id="477" name="Google Shape;477;p31"/>
            <p:cNvGrpSpPr/>
            <p:nvPr/>
          </p:nvGrpSpPr>
          <p:grpSpPr>
            <a:xfrm>
              <a:off x="4406628" y="2204679"/>
              <a:ext cx="506914" cy="502437"/>
              <a:chOff x="2340413" y="1109075"/>
              <a:chExt cx="1444200" cy="1444200"/>
            </a:xfrm>
          </p:grpSpPr>
          <p:sp>
            <p:nvSpPr>
              <p:cNvPr id="473" name="Google Shape;473;p31"/>
              <p:cNvSpPr/>
              <p:nvPr/>
            </p:nvSpPr>
            <p:spPr>
              <a:xfrm>
                <a:off x="2340413" y="1109075"/>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1"/>
              <p:cNvGrpSpPr/>
              <p:nvPr/>
            </p:nvGrpSpPr>
            <p:grpSpPr>
              <a:xfrm>
                <a:off x="2659575" y="1358825"/>
                <a:ext cx="861600" cy="825288"/>
                <a:chOff x="2659575" y="1358825"/>
                <a:chExt cx="861600" cy="825288"/>
              </a:xfrm>
            </p:grpSpPr>
            <p:grpSp>
              <p:nvGrpSpPr>
                <p:cNvPr id="479" name="Google Shape;479;p31"/>
                <p:cNvGrpSpPr/>
                <p:nvPr/>
              </p:nvGrpSpPr>
              <p:grpSpPr>
                <a:xfrm>
                  <a:off x="2659575" y="1478213"/>
                  <a:ext cx="861600" cy="705900"/>
                  <a:chOff x="2305175" y="1591150"/>
                  <a:chExt cx="861600" cy="705900"/>
                </a:xfrm>
              </p:grpSpPr>
              <p:sp>
                <p:nvSpPr>
                  <p:cNvPr id="480" name="Google Shape;480;p31"/>
                  <p:cNvSpPr/>
                  <p:nvPr/>
                </p:nvSpPr>
                <p:spPr>
                  <a:xfrm>
                    <a:off x="2449625" y="1591150"/>
                    <a:ext cx="572700" cy="572700"/>
                  </a:xfrm>
                  <a:prstGeom prst="rect">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2453375" y="1594900"/>
                    <a:ext cx="565200" cy="565200"/>
                  </a:xfrm>
                  <a:prstGeom prst="snip1Rect">
                    <a:avLst>
                      <a:gd name="adj" fmla="val 31913"/>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2305175" y="1805775"/>
                    <a:ext cx="148200" cy="16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a:off x="2305175" y="2163850"/>
                    <a:ext cx="861600" cy="133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 name="Google Shape;484;p31"/>
                <p:cNvSpPr/>
                <p:nvPr/>
              </p:nvSpPr>
              <p:spPr>
                <a:xfrm>
                  <a:off x="3291975" y="1358825"/>
                  <a:ext cx="229200" cy="229200"/>
                </a:xfrm>
                <a:prstGeom prst="ellipse">
                  <a:avLst/>
                </a:prstGeom>
                <a:solidFill>
                  <a:srgbClr val="FF0000"/>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800" b="1">
                      <a:solidFill>
                        <a:srgbClr val="FFFFFF"/>
                      </a:solidFill>
                    </a:rPr>
                    <a:t>1</a:t>
                  </a:r>
                  <a:endParaRPr sz="800" b="1">
                    <a:solidFill>
                      <a:srgbClr val="FFFFFF"/>
                    </a:solidFill>
                    <a:latin typeface="Roboto Mono"/>
                    <a:ea typeface="Roboto Mono"/>
                    <a:cs typeface="Roboto Mono"/>
                    <a:sym typeface="Roboto Mono"/>
                  </a:endParaRPr>
                </a:p>
              </p:txBody>
            </p:sp>
          </p:grpSp>
        </p:grpSp>
        <p:grpSp>
          <p:nvGrpSpPr>
            <p:cNvPr id="485" name="Google Shape;485;p31"/>
            <p:cNvGrpSpPr/>
            <p:nvPr/>
          </p:nvGrpSpPr>
          <p:grpSpPr>
            <a:xfrm>
              <a:off x="4026475" y="4266799"/>
              <a:ext cx="1267285" cy="1266708"/>
              <a:chOff x="2340413" y="1109075"/>
              <a:chExt cx="1444200" cy="1444200"/>
            </a:xfrm>
          </p:grpSpPr>
          <p:sp>
            <p:nvSpPr>
              <p:cNvPr id="476" name="Google Shape;476;p31"/>
              <p:cNvSpPr/>
              <p:nvPr/>
            </p:nvSpPr>
            <p:spPr>
              <a:xfrm>
                <a:off x="2340413" y="1109075"/>
                <a:ext cx="1444200" cy="1444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31"/>
              <p:cNvGrpSpPr/>
              <p:nvPr/>
            </p:nvGrpSpPr>
            <p:grpSpPr>
              <a:xfrm>
                <a:off x="2659575" y="1360820"/>
                <a:ext cx="861600" cy="823292"/>
                <a:chOff x="2659575" y="1360820"/>
                <a:chExt cx="861600" cy="823292"/>
              </a:xfrm>
            </p:grpSpPr>
            <p:grpSp>
              <p:nvGrpSpPr>
                <p:cNvPr id="487" name="Google Shape;487;p31"/>
                <p:cNvGrpSpPr/>
                <p:nvPr/>
              </p:nvGrpSpPr>
              <p:grpSpPr>
                <a:xfrm>
                  <a:off x="2659575" y="1478213"/>
                  <a:ext cx="861600" cy="705900"/>
                  <a:chOff x="2305175" y="1591150"/>
                  <a:chExt cx="861600" cy="705900"/>
                </a:xfrm>
              </p:grpSpPr>
              <p:sp>
                <p:nvSpPr>
                  <p:cNvPr id="488" name="Google Shape;488;p31"/>
                  <p:cNvSpPr/>
                  <p:nvPr/>
                </p:nvSpPr>
                <p:spPr>
                  <a:xfrm>
                    <a:off x="2449625" y="1591150"/>
                    <a:ext cx="572700" cy="572700"/>
                  </a:xfrm>
                  <a:prstGeom prst="rect">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2453375" y="1594900"/>
                    <a:ext cx="565200" cy="565200"/>
                  </a:xfrm>
                  <a:prstGeom prst="snip1Rect">
                    <a:avLst>
                      <a:gd name="adj" fmla="val 31913"/>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2305175" y="1805775"/>
                    <a:ext cx="148200" cy="16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2305175" y="2163850"/>
                    <a:ext cx="861600" cy="133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31"/>
                <p:cNvSpPr/>
                <p:nvPr/>
              </p:nvSpPr>
              <p:spPr>
                <a:xfrm>
                  <a:off x="3291975" y="1360820"/>
                  <a:ext cx="229200" cy="229200"/>
                </a:xfrm>
                <a:prstGeom prst="ellipse">
                  <a:avLst/>
                </a:prstGeom>
                <a:solidFill>
                  <a:srgbClr val="FF0000"/>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rgbClr val="FFFFFF"/>
                      </a:solidFill>
                    </a:rPr>
                    <a:t>2</a:t>
                  </a:r>
                  <a:endParaRPr sz="1200" b="1">
                    <a:solidFill>
                      <a:srgbClr val="FFFFFF"/>
                    </a:solidFill>
                    <a:latin typeface="Roboto Mono"/>
                    <a:ea typeface="Roboto Mono"/>
                    <a:cs typeface="Roboto Mono"/>
                    <a:sym typeface="Roboto Mono"/>
                  </a:endParaRPr>
                </a:p>
              </p:txBody>
            </p:sp>
          </p:grpSp>
        </p:grpSp>
      </p:grpSp>
      <p:cxnSp>
        <p:nvCxnSpPr>
          <p:cNvPr id="493" name="Google Shape;493;p31"/>
          <p:cNvCxnSpPr/>
          <p:nvPr/>
        </p:nvCxnSpPr>
        <p:spPr>
          <a:xfrm>
            <a:off x="3180600" y="2482950"/>
            <a:ext cx="0" cy="177600"/>
          </a:xfrm>
          <a:prstGeom prst="straightConnector1">
            <a:avLst/>
          </a:prstGeom>
          <a:noFill/>
          <a:ln w="28575" cap="flat" cmpd="sng">
            <a:solidFill>
              <a:schemeClr val="dk2"/>
            </a:solidFill>
            <a:prstDash val="solid"/>
            <a:round/>
            <a:headEnd type="none" w="med" len="med"/>
            <a:tailEnd type="none" w="med" len="med"/>
          </a:ln>
        </p:spPr>
      </p:cxnSp>
      <p:cxnSp>
        <p:nvCxnSpPr>
          <p:cNvPr id="494" name="Google Shape;494;p31"/>
          <p:cNvCxnSpPr/>
          <p:nvPr/>
        </p:nvCxnSpPr>
        <p:spPr>
          <a:xfrm>
            <a:off x="3180600" y="2660550"/>
            <a:ext cx="1391400" cy="0"/>
          </a:xfrm>
          <a:prstGeom prst="straightConnector1">
            <a:avLst/>
          </a:prstGeom>
          <a:noFill/>
          <a:ln w="28575" cap="flat" cmpd="sng">
            <a:solidFill>
              <a:schemeClr val="dk2"/>
            </a:solidFill>
            <a:prstDash val="solid"/>
            <a:round/>
            <a:headEnd type="none" w="med" len="med"/>
            <a:tailEnd type="none" w="med" len="med"/>
          </a:ln>
        </p:spPr>
      </p:cxnSp>
      <p:cxnSp>
        <p:nvCxnSpPr>
          <p:cNvPr id="495" name="Google Shape;495;p31"/>
          <p:cNvCxnSpPr/>
          <p:nvPr/>
        </p:nvCxnSpPr>
        <p:spPr>
          <a:xfrm>
            <a:off x="4572000" y="2471850"/>
            <a:ext cx="0" cy="199800"/>
          </a:xfrm>
          <a:prstGeom prst="straightConnector1">
            <a:avLst/>
          </a:prstGeom>
          <a:noFill/>
          <a:ln w="28575" cap="flat" cmpd="sng">
            <a:solidFill>
              <a:schemeClr val="dk2"/>
            </a:solidFill>
            <a:prstDash val="solid"/>
            <a:round/>
            <a:headEnd type="none" w="med" len="med"/>
            <a:tailEnd type="none" w="med" len="med"/>
          </a:ln>
        </p:spPr>
      </p:cxnSp>
      <p:cxnSp>
        <p:nvCxnSpPr>
          <p:cNvPr id="496" name="Google Shape;496;p31"/>
          <p:cNvCxnSpPr/>
          <p:nvPr/>
        </p:nvCxnSpPr>
        <p:spPr>
          <a:xfrm flipH="1">
            <a:off x="3418975" y="2679050"/>
            <a:ext cx="459000" cy="695700"/>
          </a:xfrm>
          <a:prstGeom prst="straightConnector1">
            <a:avLst/>
          </a:prstGeom>
          <a:noFill/>
          <a:ln w="28575" cap="flat" cmpd="sng">
            <a:solidFill>
              <a:schemeClr val="dk2"/>
            </a:solidFill>
            <a:prstDash val="solid"/>
            <a:round/>
            <a:headEnd type="none" w="med" len="med"/>
            <a:tailEnd type="none" w="med" len="med"/>
          </a:ln>
        </p:spPr>
      </p:cxnSp>
      <p:sp>
        <p:nvSpPr>
          <p:cNvPr id="497" name="Google Shape;497;p31"/>
          <p:cNvSpPr txBox="1"/>
          <p:nvPr/>
        </p:nvSpPr>
        <p:spPr>
          <a:xfrm>
            <a:off x="2698275" y="3393250"/>
            <a:ext cx="2075100" cy="4107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Low Frequency Amplification</a:t>
            </a:r>
            <a:endParaRPr>
              <a:latin typeface="Roboto Mono"/>
              <a:ea typeface="Roboto Mono"/>
              <a:cs typeface="Roboto Mono"/>
              <a:sym typeface="Roboto Mono"/>
            </a:endParaRPr>
          </a:p>
        </p:txBody>
      </p:sp>
      <p:sp>
        <p:nvSpPr>
          <p:cNvPr id="498" name="Google Shape;498;p31"/>
          <p:cNvSpPr txBox="1"/>
          <p:nvPr/>
        </p:nvSpPr>
        <p:spPr>
          <a:xfrm>
            <a:off x="2875825" y="1339550"/>
            <a:ext cx="1545300" cy="4107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Fundamental Frequency</a:t>
            </a:r>
            <a:endParaRPr>
              <a:latin typeface="Roboto Mono"/>
              <a:ea typeface="Roboto Mono"/>
              <a:cs typeface="Roboto Mono"/>
              <a:sym typeface="Roboto Mono"/>
            </a:endParaRPr>
          </a:p>
        </p:txBody>
      </p:sp>
      <p:cxnSp>
        <p:nvCxnSpPr>
          <p:cNvPr id="499" name="Google Shape;499;p31"/>
          <p:cNvCxnSpPr/>
          <p:nvPr/>
        </p:nvCxnSpPr>
        <p:spPr>
          <a:xfrm rot="10800000" flipH="1">
            <a:off x="4314625" y="1650475"/>
            <a:ext cx="495900" cy="36900"/>
          </a:xfrm>
          <a:prstGeom prst="straightConnector1">
            <a:avLst/>
          </a:prstGeom>
          <a:noFill/>
          <a:ln w="19050" cap="flat" cmpd="sng">
            <a:solidFill>
              <a:schemeClr val="dk2"/>
            </a:solidFill>
            <a:prstDash val="solid"/>
            <a:round/>
            <a:headEnd type="none" w="med" len="med"/>
            <a:tailEnd type="stealth"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ono"/>
                <a:ea typeface="Roboto Mono"/>
                <a:cs typeface="Roboto Mono"/>
                <a:sym typeface="Roboto Mono"/>
              </a:rPr>
              <a:t>Extremely Large Telescopes</a:t>
            </a:r>
            <a:endParaRPr>
              <a:latin typeface="Roboto Mono"/>
              <a:ea typeface="Roboto Mono"/>
              <a:cs typeface="Roboto Mono"/>
              <a:sym typeface="Roboto Mono"/>
            </a:endParaRPr>
          </a:p>
        </p:txBody>
      </p:sp>
      <p:sp>
        <p:nvSpPr>
          <p:cNvPr id="66" name="Google Shape;66;p15"/>
          <p:cNvSpPr txBox="1">
            <a:spLocks noGrp="1"/>
          </p:cNvSpPr>
          <p:nvPr>
            <p:ph type="body" idx="1"/>
          </p:nvPr>
        </p:nvSpPr>
        <p:spPr>
          <a:xfrm>
            <a:off x="311700" y="1152475"/>
            <a:ext cx="4630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Mono"/>
                <a:ea typeface="Roboto Mono"/>
                <a:cs typeface="Roboto Mono"/>
                <a:sym typeface="Roboto Mono"/>
              </a:rPr>
              <a:t>Basics of TMT:</a:t>
            </a:r>
            <a:endParaRPr sz="2000">
              <a:latin typeface="Roboto Mono"/>
              <a:ea typeface="Roboto Mono"/>
              <a:cs typeface="Roboto Mono"/>
              <a:sym typeface="Roboto Mono"/>
            </a:endParaRPr>
          </a:p>
          <a:p>
            <a:pPr marL="457200" lvl="0" indent="-355600" algn="l" rtl="0">
              <a:spcBef>
                <a:spcPts val="1600"/>
              </a:spcBef>
              <a:spcAft>
                <a:spcPts val="0"/>
              </a:spcAft>
              <a:buSzPts val="2000"/>
              <a:buFont typeface="Roboto Mono"/>
              <a:buChar char="●"/>
            </a:pPr>
            <a:r>
              <a:rPr lang="en" sz="2000">
                <a:latin typeface="Roboto Mono"/>
                <a:ea typeface="Roboto Mono"/>
                <a:cs typeface="Roboto Mono"/>
                <a:sym typeface="Roboto Mono"/>
              </a:rPr>
              <a:t>TMT is massive</a:t>
            </a:r>
            <a:endParaRPr sz="2000">
              <a:latin typeface="Roboto Mono"/>
              <a:ea typeface="Roboto Mono"/>
              <a:cs typeface="Roboto Mono"/>
              <a:sym typeface="Roboto Mono"/>
            </a:endParaRPr>
          </a:p>
          <a:p>
            <a:pPr marL="457200" lvl="0" indent="-355600" algn="l" rtl="0">
              <a:spcBef>
                <a:spcPts val="0"/>
              </a:spcBef>
              <a:spcAft>
                <a:spcPts val="0"/>
              </a:spcAft>
              <a:buSzPts val="2000"/>
              <a:buFont typeface="Roboto Mono"/>
              <a:buChar char="●"/>
            </a:pPr>
            <a:r>
              <a:rPr lang="en" sz="2000">
                <a:latin typeface="Roboto Mono"/>
                <a:ea typeface="Roboto Mono"/>
                <a:cs typeface="Roboto Mono"/>
                <a:sym typeface="Roboto Mono"/>
              </a:rPr>
              <a:t>TMT’s Goal: Understand more about the universe</a:t>
            </a:r>
            <a:endParaRPr sz="2000">
              <a:latin typeface="Roboto Mono"/>
              <a:ea typeface="Roboto Mono"/>
              <a:cs typeface="Roboto Mono"/>
              <a:sym typeface="Roboto Mono"/>
            </a:endParaRPr>
          </a:p>
          <a:p>
            <a:pPr marL="0" lvl="0" indent="0" algn="l" rtl="0">
              <a:spcBef>
                <a:spcPts val="1600"/>
              </a:spcBef>
              <a:spcAft>
                <a:spcPts val="0"/>
              </a:spcAft>
              <a:buNone/>
            </a:pPr>
            <a:r>
              <a:rPr lang="en" sz="2000">
                <a:latin typeface="Roboto Mono"/>
                <a:ea typeface="Roboto Mono"/>
                <a:cs typeface="Roboto Mono"/>
                <a:sym typeface="Roboto Mono"/>
              </a:rPr>
              <a:t>In order to achieve these goals:</a:t>
            </a:r>
            <a:endParaRPr sz="2000">
              <a:latin typeface="Roboto Mono"/>
              <a:ea typeface="Roboto Mono"/>
              <a:cs typeface="Roboto Mono"/>
              <a:sym typeface="Roboto Mono"/>
            </a:endParaRPr>
          </a:p>
          <a:p>
            <a:pPr marL="457200" lvl="0" indent="-355600" algn="l" rtl="0">
              <a:spcBef>
                <a:spcPts val="1600"/>
              </a:spcBef>
              <a:spcAft>
                <a:spcPts val="0"/>
              </a:spcAft>
              <a:buSzPts val="2000"/>
              <a:buFont typeface="Roboto Mono"/>
              <a:buChar char="●"/>
            </a:pPr>
            <a:r>
              <a:rPr lang="en" sz="2000">
                <a:latin typeface="Roboto Mono"/>
                <a:ea typeface="Roboto Mono"/>
                <a:cs typeface="Roboto Mono"/>
                <a:sym typeface="Roboto Mono"/>
              </a:rPr>
              <a:t>Design parts that meet optical performance requirements</a:t>
            </a:r>
            <a:endParaRPr sz="2000">
              <a:latin typeface="Roboto Mono"/>
              <a:ea typeface="Roboto Mono"/>
              <a:cs typeface="Roboto Mono"/>
              <a:sym typeface="Roboto Mono"/>
            </a:endParaRPr>
          </a:p>
          <a:p>
            <a:pPr marL="457200" lvl="0" indent="0" algn="l" rtl="0">
              <a:spcBef>
                <a:spcPts val="1600"/>
              </a:spcBef>
              <a:spcAft>
                <a:spcPts val="1600"/>
              </a:spcAft>
              <a:buNone/>
            </a:pPr>
            <a:endParaRPr sz="2000">
              <a:latin typeface="Roboto Mono"/>
              <a:ea typeface="Roboto Mono"/>
              <a:cs typeface="Roboto Mono"/>
              <a:sym typeface="Roboto Mono"/>
            </a:endParaRPr>
          </a:p>
        </p:txBody>
      </p:sp>
      <p:pic>
        <p:nvPicPr>
          <p:cNvPr id="67" name="Google Shape;67;p15"/>
          <p:cNvPicPr preferRelativeResize="0"/>
          <p:nvPr/>
        </p:nvPicPr>
        <p:blipFill rotWithShape="1">
          <a:blip r:embed="rId3">
            <a:alphaModFix/>
          </a:blip>
          <a:srcRect l="4340" t="3817" r="41875" b="15809"/>
          <a:stretch/>
        </p:blipFill>
        <p:spPr>
          <a:xfrm>
            <a:off x="4942300" y="1011625"/>
            <a:ext cx="4124700" cy="3698100"/>
          </a:xfrm>
          <a:prstGeom prst="hexagon">
            <a:avLst>
              <a:gd name="adj" fmla="val 25000"/>
              <a:gd name="vf" fmla="val 115470"/>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ono"/>
                <a:ea typeface="Roboto Mono"/>
                <a:cs typeface="Roboto Mono"/>
                <a:sym typeface="Roboto Mono"/>
              </a:rPr>
              <a:t>MSIT Background and Testing Rationale</a:t>
            </a:r>
            <a:endParaRPr>
              <a:latin typeface="Roboto Mono"/>
              <a:ea typeface="Roboto Mono"/>
              <a:cs typeface="Roboto Mono"/>
              <a:sym typeface="Roboto Mono"/>
            </a:endParaRPr>
          </a:p>
        </p:txBody>
      </p:sp>
      <p:pic>
        <p:nvPicPr>
          <p:cNvPr id="505" name="Google Shape;505;p32"/>
          <p:cNvPicPr preferRelativeResize="0"/>
          <p:nvPr/>
        </p:nvPicPr>
        <p:blipFill rotWithShape="1">
          <a:blip r:embed="rId3">
            <a:alphaModFix/>
          </a:blip>
          <a:srcRect t="7175" r="8767"/>
          <a:stretch/>
        </p:blipFill>
        <p:spPr>
          <a:xfrm>
            <a:off x="146238" y="1017725"/>
            <a:ext cx="4118052" cy="3142476"/>
          </a:xfrm>
          <a:prstGeom prst="rect">
            <a:avLst/>
          </a:prstGeom>
          <a:noFill/>
          <a:ln>
            <a:noFill/>
          </a:ln>
        </p:spPr>
      </p:pic>
      <p:sp>
        <p:nvSpPr>
          <p:cNvPr id="506" name="Google Shape;506;p32"/>
          <p:cNvSpPr txBox="1"/>
          <p:nvPr/>
        </p:nvSpPr>
        <p:spPr>
          <a:xfrm>
            <a:off x="161063" y="4225825"/>
            <a:ext cx="4088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The Multi-Segment Integration and Test (MSIT) structure</a:t>
            </a:r>
            <a:endParaRPr>
              <a:solidFill>
                <a:schemeClr val="dk1"/>
              </a:solidFill>
              <a:latin typeface="Roboto Mono"/>
              <a:ea typeface="Roboto Mono"/>
              <a:cs typeface="Roboto Mono"/>
              <a:sym typeface="Roboto Mono"/>
            </a:endParaRPr>
          </a:p>
        </p:txBody>
      </p:sp>
      <p:pic>
        <p:nvPicPr>
          <p:cNvPr id="507" name="Google Shape;507;p32"/>
          <p:cNvPicPr preferRelativeResize="0"/>
          <p:nvPr/>
        </p:nvPicPr>
        <p:blipFill rotWithShape="1">
          <a:blip r:embed="rId4">
            <a:alphaModFix/>
          </a:blip>
          <a:srcRect r="8999"/>
          <a:stretch/>
        </p:blipFill>
        <p:spPr>
          <a:xfrm>
            <a:off x="4316087" y="1017725"/>
            <a:ext cx="4681674" cy="3142475"/>
          </a:xfrm>
          <a:prstGeom prst="rect">
            <a:avLst/>
          </a:prstGeom>
          <a:noFill/>
          <a:ln>
            <a:noFill/>
          </a:ln>
        </p:spPr>
      </p:pic>
      <p:sp>
        <p:nvSpPr>
          <p:cNvPr id="508" name="Google Shape;508;p32"/>
          <p:cNvSpPr txBox="1"/>
          <p:nvPr/>
        </p:nvSpPr>
        <p:spPr>
          <a:xfrm>
            <a:off x="4612713" y="4225825"/>
            <a:ext cx="4088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Mono"/>
                <a:ea typeface="Roboto Mono"/>
                <a:cs typeface="Roboto Mono"/>
                <a:sym typeface="Roboto Mono"/>
              </a:rPr>
              <a:t>MSIT Ansys Finite Element Model (Static Structural)</a:t>
            </a:r>
            <a:endParaRPr>
              <a:solidFill>
                <a:schemeClr val="dk1"/>
              </a:solidFill>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12"/>
        <p:cNvGrpSpPr/>
        <p:nvPr/>
      </p:nvGrpSpPr>
      <p:grpSpPr>
        <a:xfrm>
          <a:off x="0" y="0"/>
          <a:ext cx="0" cy="0"/>
          <a:chOff x="0" y="0"/>
          <a:chExt cx="0" cy="0"/>
        </a:xfrm>
      </p:grpSpPr>
      <p:pic>
        <p:nvPicPr>
          <p:cNvPr id="513" name="Google Shape;513;p33"/>
          <p:cNvPicPr preferRelativeResize="0"/>
          <p:nvPr/>
        </p:nvPicPr>
        <p:blipFill rotWithShape="1">
          <a:blip r:embed="rId3">
            <a:alphaModFix/>
          </a:blip>
          <a:srcRect l="25549" t="31944" r="24935" b="49440"/>
          <a:stretch/>
        </p:blipFill>
        <p:spPr>
          <a:xfrm>
            <a:off x="4610000" y="317750"/>
            <a:ext cx="4220076" cy="2115323"/>
          </a:xfrm>
          <a:prstGeom prst="rect">
            <a:avLst/>
          </a:prstGeom>
          <a:noFill/>
          <a:ln>
            <a:noFill/>
          </a:ln>
        </p:spPr>
      </p:pic>
      <p:pic>
        <p:nvPicPr>
          <p:cNvPr id="514" name="Google Shape;514;p33"/>
          <p:cNvPicPr preferRelativeResize="0"/>
          <p:nvPr/>
        </p:nvPicPr>
        <p:blipFill rotWithShape="1">
          <a:blip r:embed="rId4">
            <a:alphaModFix/>
          </a:blip>
          <a:srcRect t="33511" b="28894"/>
          <a:stretch/>
        </p:blipFill>
        <p:spPr>
          <a:xfrm>
            <a:off x="307175" y="317750"/>
            <a:ext cx="4220099" cy="2115323"/>
          </a:xfrm>
          <a:prstGeom prst="rect">
            <a:avLst/>
          </a:prstGeom>
          <a:noFill/>
          <a:ln>
            <a:noFill/>
          </a:ln>
        </p:spPr>
      </p:pic>
      <p:pic>
        <p:nvPicPr>
          <p:cNvPr id="515" name="Google Shape;515;p33"/>
          <p:cNvPicPr preferRelativeResize="0"/>
          <p:nvPr/>
        </p:nvPicPr>
        <p:blipFill rotWithShape="1">
          <a:blip r:embed="rId5">
            <a:alphaModFix/>
          </a:blip>
          <a:srcRect l="2003" t="21627" r="3066" b="37178"/>
          <a:stretch/>
        </p:blipFill>
        <p:spPr>
          <a:xfrm>
            <a:off x="307175" y="2471850"/>
            <a:ext cx="8522900" cy="26333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34"/>
          <p:cNvPicPr preferRelativeResize="0"/>
          <p:nvPr/>
        </p:nvPicPr>
        <p:blipFill>
          <a:blip r:embed="rId3">
            <a:extLst>
              <a:ext uri="{28A0092B-C50C-407E-A947-70E740481C1C}">
                <a14:useLocalDpi xmlns:a14="http://schemas.microsoft.com/office/drawing/2010/main" val="0"/>
              </a:ext>
            </a:extLst>
          </a:blip>
          <a:stretch>
            <a:fillRect/>
          </a:stretch>
        </p:blipFill>
        <p:spPr>
          <a:xfrm>
            <a:off x="623375" y="400006"/>
            <a:ext cx="7897250" cy="4343487"/>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accent2"/>
              </a:buClr>
              <a:buSzPts val="2400"/>
              <a:buFont typeface="Roboto Mono"/>
              <a:buChar char="●"/>
            </a:pPr>
            <a:r>
              <a:rPr lang="en" sz="2400">
                <a:solidFill>
                  <a:schemeClr val="accent2"/>
                </a:solidFill>
                <a:latin typeface="Roboto Mono"/>
                <a:ea typeface="Roboto Mono"/>
                <a:cs typeface="Roboto Mono"/>
                <a:sym typeface="Roboto Mono"/>
              </a:rPr>
              <a:t>Developed and validated vibrational testing tool</a:t>
            </a:r>
            <a:endParaRPr sz="2400">
              <a:solidFill>
                <a:schemeClr val="accent2"/>
              </a:solidFill>
              <a:latin typeface="Roboto Mono"/>
              <a:ea typeface="Roboto Mono"/>
              <a:cs typeface="Roboto Mono"/>
              <a:sym typeface="Roboto Mono"/>
            </a:endParaRPr>
          </a:p>
          <a:p>
            <a:pPr marL="457200" lvl="0" indent="-381000" algn="l" rtl="0">
              <a:spcBef>
                <a:spcPts val="0"/>
              </a:spcBef>
              <a:spcAft>
                <a:spcPts val="0"/>
              </a:spcAft>
              <a:buClr>
                <a:schemeClr val="accent2"/>
              </a:buClr>
              <a:buSzPts val="2400"/>
              <a:buFont typeface="Roboto Mono"/>
              <a:buChar char="●"/>
            </a:pPr>
            <a:r>
              <a:rPr lang="en" sz="2400">
                <a:solidFill>
                  <a:schemeClr val="accent2"/>
                </a:solidFill>
                <a:latin typeface="Roboto Mono"/>
                <a:ea typeface="Roboto Mono"/>
                <a:cs typeface="Roboto Mono"/>
                <a:sym typeface="Roboto Mono"/>
              </a:rPr>
              <a:t>Vibrational data acquired from the MSIT</a:t>
            </a:r>
            <a:endParaRPr sz="2400">
              <a:solidFill>
                <a:schemeClr val="accent2"/>
              </a:solidFill>
              <a:latin typeface="Roboto Mono"/>
              <a:ea typeface="Roboto Mono"/>
              <a:cs typeface="Roboto Mono"/>
              <a:sym typeface="Roboto Mono"/>
            </a:endParaRPr>
          </a:p>
          <a:p>
            <a:pPr marL="457200" lvl="0" indent="-381000" algn="l" rtl="0">
              <a:spcBef>
                <a:spcPts val="0"/>
              </a:spcBef>
              <a:spcAft>
                <a:spcPts val="0"/>
              </a:spcAft>
              <a:buClr>
                <a:schemeClr val="accent2"/>
              </a:buClr>
              <a:buSzPts val="2400"/>
              <a:buFont typeface="Roboto Mono"/>
              <a:buChar char="●"/>
            </a:pPr>
            <a:r>
              <a:rPr lang="en" sz="2400">
                <a:solidFill>
                  <a:schemeClr val="accent2"/>
                </a:solidFill>
                <a:latin typeface="Roboto Mono"/>
                <a:ea typeface="Roboto Mono"/>
                <a:cs typeface="Roboto Mono"/>
                <a:sym typeface="Roboto Mono"/>
              </a:rPr>
              <a:t>Need to extract simulated characteristics of the MSIT to compare to real life data</a:t>
            </a:r>
            <a:endParaRPr sz="2400">
              <a:solidFill>
                <a:schemeClr val="accent2"/>
              </a:solidFill>
              <a:latin typeface="Roboto Mono"/>
              <a:ea typeface="Roboto Mono"/>
              <a:cs typeface="Roboto Mono"/>
              <a:sym typeface="Roboto Mono"/>
            </a:endParaRPr>
          </a:p>
        </p:txBody>
      </p:sp>
      <p:sp>
        <p:nvSpPr>
          <p:cNvPr id="526" name="Google Shape;526;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ono"/>
                <a:ea typeface="Roboto Mono"/>
                <a:cs typeface="Roboto Mono"/>
                <a:sym typeface="Roboto Mono"/>
              </a:rPr>
              <a:t>Summary</a:t>
            </a:r>
            <a:endParaRPr>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ono"/>
                <a:ea typeface="Roboto Mono"/>
                <a:cs typeface="Roboto Mono"/>
                <a:sym typeface="Roboto Mono"/>
              </a:rPr>
              <a:t>Takeaways</a:t>
            </a:r>
            <a:endParaRPr>
              <a:latin typeface="Roboto Mono"/>
              <a:ea typeface="Roboto Mono"/>
              <a:cs typeface="Roboto Mono"/>
              <a:sym typeface="Roboto Mono"/>
            </a:endParaRPr>
          </a:p>
        </p:txBody>
      </p:sp>
      <p:sp>
        <p:nvSpPr>
          <p:cNvPr id="532" name="Google Shape;532;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accent2"/>
              </a:buClr>
              <a:buSzPts val="2400"/>
              <a:buFont typeface="Roboto Mono"/>
              <a:buChar char="●"/>
            </a:pPr>
            <a:r>
              <a:rPr lang="en" sz="2400">
                <a:solidFill>
                  <a:schemeClr val="accent2"/>
                </a:solidFill>
                <a:latin typeface="Roboto Mono"/>
                <a:ea typeface="Roboto Mono"/>
                <a:cs typeface="Roboto Mono"/>
                <a:sym typeface="Roboto Mono"/>
              </a:rPr>
              <a:t>Acquisition tools allow for efficient modal testing for engineers</a:t>
            </a:r>
            <a:endParaRPr sz="2400">
              <a:solidFill>
                <a:schemeClr val="accent2"/>
              </a:solidFill>
              <a:latin typeface="Roboto Mono"/>
              <a:ea typeface="Roboto Mono"/>
              <a:cs typeface="Roboto Mono"/>
              <a:sym typeface="Roboto Mono"/>
            </a:endParaRPr>
          </a:p>
          <a:p>
            <a:pPr marL="457200" lvl="0" indent="-381000" algn="l" rtl="0">
              <a:spcBef>
                <a:spcPts val="0"/>
              </a:spcBef>
              <a:spcAft>
                <a:spcPts val="0"/>
              </a:spcAft>
              <a:buClr>
                <a:schemeClr val="accent2"/>
              </a:buClr>
              <a:buSzPts val="2400"/>
              <a:buFont typeface="Roboto Mono"/>
              <a:buChar char="●"/>
            </a:pPr>
            <a:r>
              <a:rPr lang="en" sz="2400">
                <a:solidFill>
                  <a:schemeClr val="accent2"/>
                </a:solidFill>
                <a:latin typeface="Roboto Mono"/>
                <a:ea typeface="Roboto Mono"/>
                <a:cs typeface="Roboto Mono"/>
                <a:sym typeface="Roboto Mono"/>
              </a:rPr>
              <a:t>Starting to close the loop of design</a:t>
            </a:r>
            <a:endParaRPr sz="2400">
              <a:solidFill>
                <a:schemeClr val="accent2"/>
              </a:solidFill>
              <a:latin typeface="Roboto Mono"/>
              <a:ea typeface="Roboto Mono"/>
              <a:cs typeface="Roboto Mono"/>
              <a:sym typeface="Roboto Mono"/>
            </a:endParaRPr>
          </a:p>
          <a:p>
            <a:pPr marL="457200" lvl="0" indent="0" algn="l" rtl="0">
              <a:spcBef>
                <a:spcPts val="1600"/>
              </a:spcBef>
              <a:spcAft>
                <a:spcPts val="1600"/>
              </a:spcAft>
              <a:buNone/>
            </a:pPr>
            <a:endParaRPr sz="2400">
              <a:solidFill>
                <a:schemeClr val="accent2"/>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6"/>
        <p:cNvGrpSpPr/>
        <p:nvPr/>
      </p:nvGrpSpPr>
      <p:grpSpPr>
        <a:xfrm>
          <a:off x="0" y="0"/>
          <a:ext cx="0" cy="0"/>
          <a:chOff x="0" y="0"/>
          <a:chExt cx="0" cy="0"/>
        </a:xfrm>
      </p:grpSpPr>
      <p:sp>
        <p:nvSpPr>
          <p:cNvPr id="537" name="Google Shape;53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Acknowledgements</a:t>
            </a:r>
            <a:endParaRPr>
              <a:solidFill>
                <a:srgbClr val="000000"/>
              </a:solidFill>
            </a:endParaRPr>
          </a:p>
        </p:txBody>
      </p:sp>
      <p:sp>
        <p:nvSpPr>
          <p:cNvPr id="538" name="Google Shape;538;p37"/>
          <p:cNvSpPr txBox="1">
            <a:spLocks noGrp="1"/>
          </p:cNvSpPr>
          <p:nvPr>
            <p:ph type="body" idx="1"/>
          </p:nvPr>
        </p:nvSpPr>
        <p:spPr>
          <a:xfrm>
            <a:off x="215500" y="1189475"/>
            <a:ext cx="4841400" cy="3416400"/>
          </a:xfrm>
          <a:prstGeom prst="rect">
            <a:avLst/>
          </a:prstGeom>
        </p:spPr>
        <p:txBody>
          <a:bodyPr spcFirstLastPara="1" wrap="square" lIns="91425" tIns="91425" rIns="91425" bIns="91425" anchor="t" anchorCtr="0">
            <a:noAutofit/>
          </a:bodyPr>
          <a:lstStyle/>
          <a:p>
            <a:pPr marL="457200" lvl="0" indent="-292100" algn="l" rtl="0">
              <a:lnSpc>
                <a:spcPct val="100000"/>
              </a:lnSpc>
              <a:spcBef>
                <a:spcPts val="0"/>
              </a:spcBef>
              <a:spcAft>
                <a:spcPts val="0"/>
              </a:spcAft>
              <a:buClr>
                <a:srgbClr val="000000"/>
              </a:buClr>
              <a:buSzPts val="1000"/>
              <a:buFont typeface="Roboto Mono"/>
              <a:buChar char="●"/>
            </a:pPr>
            <a:r>
              <a:rPr lang="en" sz="1000" b="1">
                <a:solidFill>
                  <a:srgbClr val="000000"/>
                </a:solidFill>
                <a:latin typeface="Roboto Mono"/>
                <a:ea typeface="Roboto Mono"/>
                <a:cs typeface="Roboto Mono"/>
                <a:sym typeface="Roboto Mono"/>
              </a:rPr>
              <a:t>Hugh Thompson; TMT</a:t>
            </a:r>
            <a:endParaRPr sz="1000" b="1">
              <a:solidFill>
                <a:srgbClr val="000000"/>
              </a:solidFill>
              <a:latin typeface="Roboto Mono"/>
              <a:ea typeface="Roboto Mono"/>
              <a:cs typeface="Roboto Mono"/>
              <a:sym typeface="Roboto Mono"/>
            </a:endParaRPr>
          </a:p>
          <a:p>
            <a:pPr marL="457200" lvl="0" indent="-292100" algn="l" rtl="0">
              <a:lnSpc>
                <a:spcPct val="100000"/>
              </a:lnSpc>
              <a:spcBef>
                <a:spcPts val="0"/>
              </a:spcBef>
              <a:spcAft>
                <a:spcPts val="0"/>
              </a:spcAft>
              <a:buClr>
                <a:srgbClr val="000000"/>
              </a:buClr>
              <a:buSzPts val="1000"/>
              <a:buFont typeface="Roboto Mono"/>
              <a:buChar char="●"/>
            </a:pPr>
            <a:r>
              <a:rPr lang="en" sz="1000" b="1">
                <a:solidFill>
                  <a:srgbClr val="000000"/>
                </a:solidFill>
                <a:latin typeface="Roboto Mono"/>
                <a:ea typeface="Roboto Mono"/>
                <a:cs typeface="Roboto Mono"/>
                <a:sym typeface="Roboto Mono"/>
              </a:rPr>
              <a:t>Peter Byrnes; TMT</a:t>
            </a:r>
            <a:endParaRPr sz="1000" b="1">
              <a:solidFill>
                <a:srgbClr val="000000"/>
              </a:solidFill>
              <a:latin typeface="Roboto Mono"/>
              <a:ea typeface="Roboto Mono"/>
              <a:cs typeface="Roboto Mono"/>
              <a:sym typeface="Roboto Mono"/>
            </a:endParaRPr>
          </a:p>
          <a:p>
            <a:pPr marL="457200" lvl="0" indent="-292100" algn="l" rtl="0">
              <a:lnSpc>
                <a:spcPct val="100000"/>
              </a:lnSpc>
              <a:spcBef>
                <a:spcPts val="0"/>
              </a:spcBef>
              <a:spcAft>
                <a:spcPts val="0"/>
              </a:spcAft>
              <a:buClr>
                <a:srgbClr val="000000"/>
              </a:buClr>
              <a:buSzPts val="1000"/>
              <a:buFont typeface="Roboto Mono"/>
              <a:buChar char="●"/>
            </a:pPr>
            <a:r>
              <a:rPr lang="en" sz="1000" b="1">
                <a:solidFill>
                  <a:srgbClr val="000000"/>
                </a:solidFill>
                <a:latin typeface="Roboto Mono"/>
                <a:ea typeface="Roboto Mono"/>
                <a:cs typeface="Roboto Mono"/>
                <a:sym typeface="Roboto Mono"/>
              </a:rPr>
              <a:t>Lianqi Wang; TMT</a:t>
            </a:r>
            <a:endParaRPr sz="1000" b="1">
              <a:solidFill>
                <a:srgbClr val="000000"/>
              </a:solidFill>
              <a:latin typeface="Roboto Mono"/>
              <a:ea typeface="Roboto Mono"/>
              <a:cs typeface="Roboto Mono"/>
              <a:sym typeface="Roboto Mono"/>
            </a:endParaRPr>
          </a:p>
          <a:p>
            <a:pPr marL="457200" lvl="0" indent="-292100" algn="l" rtl="0">
              <a:lnSpc>
                <a:spcPct val="100000"/>
              </a:lnSpc>
              <a:spcBef>
                <a:spcPts val="0"/>
              </a:spcBef>
              <a:spcAft>
                <a:spcPts val="0"/>
              </a:spcAft>
              <a:buClr>
                <a:srgbClr val="000000"/>
              </a:buClr>
              <a:buSzPts val="1000"/>
              <a:buFont typeface="Roboto Mono"/>
              <a:buChar char="●"/>
            </a:pPr>
            <a:r>
              <a:rPr lang="en" sz="1000">
                <a:solidFill>
                  <a:srgbClr val="000000"/>
                </a:solidFill>
                <a:latin typeface="Roboto Mono"/>
                <a:ea typeface="Roboto Mono"/>
                <a:cs typeface="Roboto Mono"/>
                <a:sym typeface="Roboto Mono"/>
              </a:rPr>
              <a:t>Gelys Trancho; TMT</a:t>
            </a:r>
            <a:endParaRPr sz="1000">
              <a:solidFill>
                <a:srgbClr val="000000"/>
              </a:solidFill>
              <a:latin typeface="Roboto Mono"/>
              <a:ea typeface="Roboto Mono"/>
              <a:cs typeface="Roboto Mono"/>
              <a:sym typeface="Roboto Mono"/>
            </a:endParaRPr>
          </a:p>
          <a:p>
            <a:pPr marL="457200" lvl="0" indent="-292100" algn="l" rtl="0">
              <a:lnSpc>
                <a:spcPct val="100000"/>
              </a:lnSpc>
              <a:spcBef>
                <a:spcPts val="0"/>
              </a:spcBef>
              <a:spcAft>
                <a:spcPts val="0"/>
              </a:spcAft>
              <a:buClr>
                <a:srgbClr val="000000"/>
              </a:buClr>
              <a:buSzPts val="1000"/>
              <a:buFont typeface="Roboto Mono"/>
              <a:buChar char="●"/>
            </a:pPr>
            <a:r>
              <a:rPr lang="en" sz="1000">
                <a:solidFill>
                  <a:srgbClr val="000000"/>
                </a:solidFill>
                <a:latin typeface="Roboto Mono"/>
                <a:ea typeface="Roboto Mono"/>
                <a:cs typeface="Roboto Mono"/>
                <a:sym typeface="Roboto Mono"/>
              </a:rPr>
              <a:t>Jamie Nakatawase; TMT</a:t>
            </a:r>
            <a:endParaRPr sz="1000">
              <a:solidFill>
                <a:srgbClr val="000000"/>
              </a:solidFill>
              <a:latin typeface="Roboto Mono"/>
              <a:ea typeface="Roboto Mono"/>
              <a:cs typeface="Roboto Mono"/>
              <a:sym typeface="Roboto Mono"/>
            </a:endParaRPr>
          </a:p>
          <a:p>
            <a:pPr marL="457200" lvl="0" indent="0" algn="l" rtl="0">
              <a:lnSpc>
                <a:spcPct val="100000"/>
              </a:lnSpc>
              <a:spcBef>
                <a:spcPts val="1000"/>
              </a:spcBef>
              <a:spcAft>
                <a:spcPts val="0"/>
              </a:spcAft>
              <a:buNone/>
            </a:pPr>
            <a:endParaRPr sz="1000">
              <a:solidFill>
                <a:srgbClr val="000000"/>
              </a:solidFill>
              <a:latin typeface="Roboto Mono"/>
              <a:ea typeface="Roboto Mono"/>
              <a:cs typeface="Roboto Mono"/>
              <a:sym typeface="Roboto Mono"/>
            </a:endParaRPr>
          </a:p>
          <a:p>
            <a:pPr marL="457200" lvl="0" indent="-292100" algn="l" rtl="0">
              <a:lnSpc>
                <a:spcPct val="100000"/>
              </a:lnSpc>
              <a:spcBef>
                <a:spcPts val="1000"/>
              </a:spcBef>
              <a:spcAft>
                <a:spcPts val="0"/>
              </a:spcAft>
              <a:buClr>
                <a:srgbClr val="000000"/>
              </a:buClr>
              <a:buSzPts val="1000"/>
              <a:buFont typeface="Roboto Mono"/>
              <a:buChar char="●"/>
            </a:pPr>
            <a:r>
              <a:rPr lang="en" sz="1000">
                <a:solidFill>
                  <a:srgbClr val="000000"/>
                </a:solidFill>
                <a:latin typeface="Roboto Mono"/>
                <a:ea typeface="Roboto Mono"/>
                <a:cs typeface="Roboto Mono"/>
                <a:sym typeface="Roboto Mono"/>
              </a:rPr>
              <a:t>Thirty Meter Telescope International Observatory</a:t>
            </a:r>
            <a:endParaRPr sz="1000">
              <a:solidFill>
                <a:srgbClr val="000000"/>
              </a:solidFill>
              <a:latin typeface="Roboto Mono"/>
              <a:ea typeface="Roboto Mono"/>
              <a:cs typeface="Roboto Mono"/>
              <a:sym typeface="Roboto Mono"/>
            </a:endParaRPr>
          </a:p>
          <a:p>
            <a:pPr marL="457200" lvl="0" indent="-292100" algn="l" rtl="0">
              <a:lnSpc>
                <a:spcPct val="100000"/>
              </a:lnSpc>
              <a:spcBef>
                <a:spcPts val="0"/>
              </a:spcBef>
              <a:spcAft>
                <a:spcPts val="0"/>
              </a:spcAft>
              <a:buClr>
                <a:srgbClr val="000000"/>
              </a:buClr>
              <a:buSzPts val="1000"/>
              <a:buFont typeface="Roboto Mono"/>
              <a:buChar char="●"/>
            </a:pPr>
            <a:r>
              <a:rPr lang="en" sz="1000">
                <a:solidFill>
                  <a:srgbClr val="000000"/>
                </a:solidFill>
                <a:latin typeface="Roboto Mono"/>
                <a:ea typeface="Roboto Mono"/>
                <a:cs typeface="Roboto Mono"/>
                <a:sym typeface="Roboto Mono"/>
              </a:rPr>
              <a:t>Akamai Internship Program</a:t>
            </a:r>
            <a:endParaRPr sz="1000">
              <a:solidFill>
                <a:srgbClr val="000000"/>
              </a:solidFill>
              <a:latin typeface="Roboto Mono"/>
              <a:ea typeface="Roboto Mono"/>
              <a:cs typeface="Roboto Mono"/>
              <a:sym typeface="Roboto Mono"/>
            </a:endParaRPr>
          </a:p>
          <a:p>
            <a:pPr marL="914400" lvl="1" indent="-292100" algn="l" rtl="0">
              <a:lnSpc>
                <a:spcPct val="100000"/>
              </a:lnSpc>
              <a:spcBef>
                <a:spcPts val="0"/>
              </a:spcBef>
              <a:spcAft>
                <a:spcPts val="0"/>
              </a:spcAft>
              <a:buClr>
                <a:srgbClr val="000000"/>
              </a:buClr>
              <a:buSzPts val="1000"/>
              <a:buFont typeface="Roboto Mono"/>
              <a:buChar char="○"/>
            </a:pPr>
            <a:r>
              <a:rPr lang="en" sz="1000">
                <a:solidFill>
                  <a:srgbClr val="000000"/>
                </a:solidFill>
                <a:latin typeface="Roboto Mono"/>
                <a:ea typeface="Roboto Mono"/>
                <a:cs typeface="Roboto Mono"/>
                <a:sym typeface="Roboto Mono"/>
              </a:rPr>
              <a:t>Institute for Scientist &amp; Engineer Educators at UCSC</a:t>
            </a:r>
            <a:endParaRPr sz="1000">
              <a:solidFill>
                <a:srgbClr val="000000"/>
              </a:solidFill>
              <a:latin typeface="Roboto Mono"/>
              <a:ea typeface="Roboto Mono"/>
              <a:cs typeface="Roboto Mono"/>
              <a:sym typeface="Roboto Mono"/>
            </a:endParaRPr>
          </a:p>
          <a:p>
            <a:pPr marL="914400" lvl="1" indent="-292100" algn="l" rtl="0">
              <a:lnSpc>
                <a:spcPct val="100000"/>
              </a:lnSpc>
              <a:spcBef>
                <a:spcPts val="0"/>
              </a:spcBef>
              <a:spcAft>
                <a:spcPts val="0"/>
              </a:spcAft>
              <a:buClr>
                <a:srgbClr val="000000"/>
              </a:buClr>
              <a:buSzPts val="1000"/>
              <a:buFont typeface="Roboto Mono"/>
              <a:buChar char="○"/>
            </a:pPr>
            <a:r>
              <a:rPr lang="en" sz="1000">
                <a:solidFill>
                  <a:srgbClr val="000000"/>
                </a:solidFill>
                <a:latin typeface="Roboto Mono"/>
                <a:ea typeface="Roboto Mono"/>
                <a:cs typeface="Roboto Mono"/>
                <a:sym typeface="Roboto Mono"/>
              </a:rPr>
              <a:t>Funding </a:t>
            </a:r>
            <a:endParaRPr sz="1000">
              <a:solidFill>
                <a:srgbClr val="000000"/>
              </a:solidFill>
              <a:latin typeface="Roboto Mono"/>
              <a:ea typeface="Roboto Mono"/>
              <a:cs typeface="Roboto Mono"/>
              <a:sym typeface="Roboto Mono"/>
            </a:endParaRPr>
          </a:p>
          <a:p>
            <a:pPr marL="1371600" lvl="2" indent="-292100" algn="l" rtl="0">
              <a:lnSpc>
                <a:spcPct val="100000"/>
              </a:lnSpc>
              <a:spcBef>
                <a:spcPts val="0"/>
              </a:spcBef>
              <a:spcAft>
                <a:spcPts val="0"/>
              </a:spcAft>
              <a:buClr>
                <a:srgbClr val="000000"/>
              </a:buClr>
              <a:buSzPts val="1000"/>
              <a:buFont typeface="Roboto Mono"/>
              <a:buChar char="■"/>
            </a:pPr>
            <a:r>
              <a:rPr lang="en" sz="1000">
                <a:solidFill>
                  <a:srgbClr val="000000"/>
                </a:solidFill>
                <a:latin typeface="Roboto Mono"/>
                <a:ea typeface="Roboto Mono"/>
                <a:cs typeface="Roboto Mono"/>
                <a:sym typeface="Roboto Mono"/>
              </a:rPr>
              <a:t>Thirty Meter Telescope International Observatory</a:t>
            </a:r>
            <a:endParaRPr sz="1000">
              <a:solidFill>
                <a:srgbClr val="000000"/>
              </a:solidFill>
              <a:latin typeface="Roboto Mono"/>
              <a:ea typeface="Roboto Mono"/>
              <a:cs typeface="Roboto Mono"/>
              <a:sym typeface="Roboto Mono"/>
            </a:endParaRPr>
          </a:p>
          <a:p>
            <a:pPr marL="1371600" lvl="2" indent="-292100" algn="l" rtl="0">
              <a:lnSpc>
                <a:spcPct val="100000"/>
              </a:lnSpc>
              <a:spcBef>
                <a:spcPts val="0"/>
              </a:spcBef>
              <a:spcAft>
                <a:spcPts val="0"/>
              </a:spcAft>
              <a:buClr>
                <a:srgbClr val="000000"/>
              </a:buClr>
              <a:buSzPts val="1000"/>
              <a:buFont typeface="Roboto Mono"/>
              <a:buChar char="■"/>
            </a:pPr>
            <a:r>
              <a:rPr lang="en" sz="1000">
                <a:solidFill>
                  <a:srgbClr val="000000"/>
                </a:solidFill>
                <a:latin typeface="Roboto Mono"/>
                <a:ea typeface="Roboto Mono"/>
                <a:cs typeface="Roboto Mono"/>
                <a:sym typeface="Roboto Mono"/>
              </a:rPr>
              <a:t>Air Force Office of Scientific Research (FA9550-15-1-0427)</a:t>
            </a:r>
            <a:endParaRPr sz="1000">
              <a:solidFill>
                <a:srgbClr val="000000"/>
              </a:solidFill>
              <a:latin typeface="Roboto Mono"/>
              <a:ea typeface="Roboto Mono"/>
              <a:cs typeface="Roboto Mono"/>
              <a:sym typeface="Roboto Mono"/>
            </a:endParaRPr>
          </a:p>
          <a:p>
            <a:pPr marL="1371600" lvl="2" indent="-292100" algn="l" rtl="0">
              <a:lnSpc>
                <a:spcPct val="100000"/>
              </a:lnSpc>
              <a:spcBef>
                <a:spcPts val="0"/>
              </a:spcBef>
              <a:spcAft>
                <a:spcPts val="0"/>
              </a:spcAft>
              <a:buClr>
                <a:srgbClr val="000000"/>
              </a:buClr>
              <a:buSzPts val="1000"/>
              <a:buFont typeface="Roboto Mono"/>
              <a:buChar char="■"/>
            </a:pPr>
            <a:r>
              <a:rPr lang="en" sz="1000">
                <a:solidFill>
                  <a:srgbClr val="000000"/>
                </a:solidFill>
                <a:latin typeface="Roboto Mono"/>
                <a:ea typeface="Roboto Mono"/>
                <a:cs typeface="Roboto Mono"/>
                <a:sym typeface="Roboto Mono"/>
              </a:rPr>
              <a:t>Hawaii Community Foundation Career Connected Learning Program</a:t>
            </a:r>
            <a:endParaRPr sz="1000">
              <a:solidFill>
                <a:srgbClr val="000000"/>
              </a:solidFill>
              <a:latin typeface="Roboto Mono"/>
              <a:ea typeface="Roboto Mono"/>
              <a:cs typeface="Roboto Mono"/>
              <a:sym typeface="Roboto Mono"/>
            </a:endParaRPr>
          </a:p>
          <a:p>
            <a:pPr marL="1371600" lvl="2" indent="-292100" algn="l" rtl="0">
              <a:lnSpc>
                <a:spcPct val="100000"/>
              </a:lnSpc>
              <a:spcBef>
                <a:spcPts val="0"/>
              </a:spcBef>
              <a:spcAft>
                <a:spcPts val="0"/>
              </a:spcAft>
              <a:buClr>
                <a:srgbClr val="000000"/>
              </a:buClr>
              <a:buSzPts val="1000"/>
              <a:buFont typeface="Roboto Mono"/>
              <a:buChar char="■"/>
            </a:pPr>
            <a:r>
              <a:rPr lang="en" sz="1000">
                <a:solidFill>
                  <a:srgbClr val="000000"/>
                </a:solidFill>
                <a:latin typeface="Roboto Mono"/>
                <a:ea typeface="Roboto Mono"/>
                <a:cs typeface="Roboto Mono"/>
                <a:sym typeface="Roboto Mono"/>
              </a:rPr>
              <a:t>Daniel K. Inouye Solar Telescope</a:t>
            </a:r>
            <a:endParaRPr sz="1000">
              <a:solidFill>
                <a:srgbClr val="000000"/>
              </a:solidFill>
              <a:latin typeface="Roboto Mono"/>
              <a:ea typeface="Roboto Mono"/>
              <a:cs typeface="Roboto Mono"/>
              <a:sym typeface="Roboto Mono"/>
            </a:endParaRPr>
          </a:p>
          <a:p>
            <a:pPr marL="1371600" lvl="2" indent="-292100" algn="l" rtl="0">
              <a:lnSpc>
                <a:spcPct val="100000"/>
              </a:lnSpc>
              <a:spcBef>
                <a:spcPts val="0"/>
              </a:spcBef>
              <a:spcAft>
                <a:spcPts val="0"/>
              </a:spcAft>
              <a:buClr>
                <a:srgbClr val="000000"/>
              </a:buClr>
              <a:buSzPts val="1000"/>
              <a:buFont typeface="Roboto Mono"/>
              <a:buChar char="■"/>
            </a:pPr>
            <a:r>
              <a:rPr lang="en" sz="1000">
                <a:solidFill>
                  <a:srgbClr val="000000"/>
                </a:solidFill>
                <a:latin typeface="Roboto Mono"/>
                <a:ea typeface="Roboto Mono"/>
                <a:cs typeface="Roboto Mono"/>
                <a:sym typeface="Roboto Mono"/>
              </a:rPr>
              <a:t>W. M. Keck Observatory (via NSF AST-1836016)</a:t>
            </a:r>
            <a:endParaRPr sz="1000">
              <a:solidFill>
                <a:srgbClr val="000000"/>
              </a:solidFill>
              <a:latin typeface="Roboto Mono"/>
              <a:ea typeface="Roboto Mono"/>
              <a:cs typeface="Roboto Mono"/>
              <a:sym typeface="Roboto Mono"/>
            </a:endParaRPr>
          </a:p>
          <a:p>
            <a:pPr marL="1371600" lvl="2" indent="-292100" algn="l" rtl="0">
              <a:lnSpc>
                <a:spcPct val="100000"/>
              </a:lnSpc>
              <a:spcBef>
                <a:spcPts val="0"/>
              </a:spcBef>
              <a:spcAft>
                <a:spcPts val="0"/>
              </a:spcAft>
              <a:buClr>
                <a:srgbClr val="000000"/>
              </a:buClr>
              <a:buSzPts val="1000"/>
              <a:buFont typeface="Roboto Mono"/>
              <a:buChar char="■"/>
            </a:pPr>
            <a:r>
              <a:rPr lang="en" sz="1000">
                <a:solidFill>
                  <a:srgbClr val="000000"/>
                </a:solidFill>
                <a:latin typeface="Roboto Mono"/>
                <a:ea typeface="Roboto Mono"/>
                <a:cs typeface="Roboto Mono"/>
                <a:sym typeface="Roboto Mono"/>
              </a:rPr>
              <a:t>University of Hawaii at Hilo</a:t>
            </a:r>
            <a:endParaRPr sz="1000">
              <a:solidFill>
                <a:srgbClr val="000000"/>
              </a:solidFill>
              <a:latin typeface="Roboto Mono"/>
              <a:ea typeface="Roboto Mono"/>
              <a:cs typeface="Roboto Mono"/>
              <a:sym typeface="Roboto Mono"/>
            </a:endParaRPr>
          </a:p>
          <a:p>
            <a:pPr marL="1371600" lvl="2" indent="-292100" algn="l" rtl="0">
              <a:lnSpc>
                <a:spcPct val="100000"/>
              </a:lnSpc>
              <a:spcBef>
                <a:spcPts val="0"/>
              </a:spcBef>
              <a:spcAft>
                <a:spcPts val="0"/>
              </a:spcAft>
              <a:buClr>
                <a:srgbClr val="000000"/>
              </a:buClr>
              <a:buSzPts val="1000"/>
              <a:buFont typeface="Roboto Mono"/>
              <a:buChar char="■"/>
            </a:pPr>
            <a:r>
              <a:rPr lang="en" sz="1000">
                <a:solidFill>
                  <a:srgbClr val="000000"/>
                </a:solidFill>
                <a:latin typeface="Roboto Mono"/>
                <a:ea typeface="Roboto Mono"/>
                <a:cs typeface="Roboto Mono"/>
                <a:sym typeface="Roboto Mono"/>
              </a:rPr>
              <a:t>Canada-France-Hawaii Telescope</a:t>
            </a:r>
            <a:endParaRPr sz="1000">
              <a:solidFill>
                <a:srgbClr val="000000"/>
              </a:solidFill>
              <a:latin typeface="Roboto Mono"/>
              <a:ea typeface="Roboto Mono"/>
              <a:cs typeface="Roboto Mono"/>
              <a:sym typeface="Roboto Mono"/>
            </a:endParaRPr>
          </a:p>
          <a:p>
            <a:pPr marL="457200" lvl="0" indent="0" algn="l" rtl="0">
              <a:lnSpc>
                <a:spcPct val="100000"/>
              </a:lnSpc>
              <a:spcBef>
                <a:spcPts val="1000"/>
              </a:spcBef>
              <a:spcAft>
                <a:spcPts val="1000"/>
              </a:spcAft>
              <a:buNone/>
            </a:pPr>
            <a:endParaRPr sz="1000">
              <a:solidFill>
                <a:srgbClr val="000000"/>
              </a:solidFill>
              <a:latin typeface="Roboto Mono"/>
              <a:ea typeface="Roboto Mono"/>
              <a:cs typeface="Roboto Mono"/>
              <a:sym typeface="Roboto Mono"/>
            </a:endParaRPr>
          </a:p>
        </p:txBody>
      </p:sp>
      <p:pic>
        <p:nvPicPr>
          <p:cNvPr id="539" name="Google Shape;539;p37" descr="https://photos-2.dropbox.com/t/2/AAAg1OyC2IxCu3GMyT5-kav3uK2QrjIbJzYaQE2ofBi_dw/12/16207750/jpeg/32x32/1/1438358400/0/2/ISEE.jpg/CIaf3QcgASACIAMgBCAFIAYgBygBKAIoAygH/-lfOlGStXv1jbAKVuQd5kX1d5Fi4cyM_viJ9hX76HYQ?size=1280x960&amp;size_mode=2"/>
          <p:cNvPicPr preferRelativeResize="0"/>
          <p:nvPr/>
        </p:nvPicPr>
        <p:blipFill rotWithShape="1">
          <a:blip r:embed="rId3">
            <a:alphaModFix/>
          </a:blip>
          <a:srcRect/>
          <a:stretch/>
        </p:blipFill>
        <p:spPr>
          <a:xfrm>
            <a:off x="7077120" y="416779"/>
            <a:ext cx="1781207" cy="1089558"/>
          </a:xfrm>
          <a:prstGeom prst="rect">
            <a:avLst/>
          </a:prstGeom>
          <a:noFill/>
          <a:ln>
            <a:noFill/>
          </a:ln>
        </p:spPr>
      </p:pic>
      <p:pic>
        <p:nvPicPr>
          <p:cNvPr id="540" name="Google Shape;540;p37"/>
          <p:cNvPicPr preferRelativeResize="0"/>
          <p:nvPr/>
        </p:nvPicPr>
        <p:blipFill rotWithShape="1">
          <a:blip r:embed="rId4">
            <a:alphaModFix/>
          </a:blip>
          <a:srcRect/>
          <a:stretch/>
        </p:blipFill>
        <p:spPr>
          <a:xfrm>
            <a:off x="4753175" y="416787"/>
            <a:ext cx="2260674" cy="1089550"/>
          </a:xfrm>
          <a:prstGeom prst="rect">
            <a:avLst/>
          </a:prstGeom>
          <a:noFill/>
          <a:ln>
            <a:noFill/>
          </a:ln>
        </p:spPr>
      </p:pic>
      <p:pic>
        <p:nvPicPr>
          <p:cNvPr id="541" name="Google Shape;541;p37"/>
          <p:cNvPicPr preferRelativeResize="0"/>
          <p:nvPr/>
        </p:nvPicPr>
        <p:blipFill rotWithShape="1">
          <a:blip r:embed="rId5">
            <a:alphaModFix/>
          </a:blip>
          <a:srcRect/>
          <a:stretch/>
        </p:blipFill>
        <p:spPr>
          <a:xfrm>
            <a:off x="6087838" y="1641538"/>
            <a:ext cx="1781200" cy="1224419"/>
          </a:xfrm>
          <a:prstGeom prst="rect">
            <a:avLst/>
          </a:prstGeom>
          <a:noFill/>
          <a:ln>
            <a:noFill/>
          </a:ln>
        </p:spPr>
      </p:pic>
      <p:pic>
        <p:nvPicPr>
          <p:cNvPr id="542" name="Google Shape;542;p37"/>
          <p:cNvPicPr preferRelativeResize="0"/>
          <p:nvPr/>
        </p:nvPicPr>
        <p:blipFill rotWithShape="1">
          <a:blip r:embed="rId6">
            <a:alphaModFix/>
          </a:blip>
          <a:srcRect/>
          <a:stretch/>
        </p:blipFill>
        <p:spPr>
          <a:xfrm>
            <a:off x="5443493" y="3004925"/>
            <a:ext cx="649931" cy="680949"/>
          </a:xfrm>
          <a:prstGeom prst="rect">
            <a:avLst/>
          </a:prstGeom>
          <a:noFill/>
          <a:ln>
            <a:noFill/>
          </a:ln>
        </p:spPr>
      </p:pic>
      <p:pic>
        <p:nvPicPr>
          <p:cNvPr id="543" name="Google Shape;543;p37"/>
          <p:cNvPicPr preferRelativeResize="0"/>
          <p:nvPr/>
        </p:nvPicPr>
        <p:blipFill rotWithShape="1">
          <a:blip r:embed="rId7">
            <a:alphaModFix/>
          </a:blip>
          <a:srcRect/>
          <a:stretch/>
        </p:blipFill>
        <p:spPr>
          <a:xfrm>
            <a:off x="6375050" y="3071723"/>
            <a:ext cx="1206761" cy="547340"/>
          </a:xfrm>
          <a:prstGeom prst="rect">
            <a:avLst/>
          </a:prstGeom>
          <a:noFill/>
          <a:ln>
            <a:noFill/>
          </a:ln>
        </p:spPr>
      </p:pic>
      <p:pic>
        <p:nvPicPr>
          <p:cNvPr id="544" name="Google Shape;544;p37"/>
          <p:cNvPicPr preferRelativeResize="0"/>
          <p:nvPr/>
        </p:nvPicPr>
        <p:blipFill rotWithShape="1">
          <a:blip r:embed="rId8">
            <a:alphaModFix/>
          </a:blip>
          <a:srcRect/>
          <a:stretch/>
        </p:blipFill>
        <p:spPr>
          <a:xfrm>
            <a:off x="7671838" y="3001158"/>
            <a:ext cx="912665" cy="688481"/>
          </a:xfrm>
          <a:prstGeom prst="rect">
            <a:avLst/>
          </a:prstGeom>
          <a:noFill/>
          <a:ln>
            <a:noFill/>
          </a:ln>
        </p:spPr>
      </p:pic>
      <p:pic>
        <p:nvPicPr>
          <p:cNvPr id="545" name="Google Shape;545;p37"/>
          <p:cNvPicPr preferRelativeResize="0"/>
          <p:nvPr/>
        </p:nvPicPr>
        <p:blipFill rotWithShape="1">
          <a:blip r:embed="rId9">
            <a:alphaModFix/>
          </a:blip>
          <a:srcRect/>
          <a:stretch/>
        </p:blipFill>
        <p:spPr>
          <a:xfrm>
            <a:off x="5116044" y="4026993"/>
            <a:ext cx="1304847" cy="402095"/>
          </a:xfrm>
          <a:prstGeom prst="rect">
            <a:avLst/>
          </a:prstGeom>
          <a:noFill/>
          <a:ln>
            <a:noFill/>
          </a:ln>
        </p:spPr>
      </p:pic>
      <p:pic>
        <p:nvPicPr>
          <p:cNvPr id="546" name="Google Shape;546;p37"/>
          <p:cNvPicPr preferRelativeResize="0"/>
          <p:nvPr/>
        </p:nvPicPr>
        <p:blipFill rotWithShape="1">
          <a:blip r:embed="rId10">
            <a:alphaModFix/>
          </a:blip>
          <a:srcRect/>
          <a:stretch/>
        </p:blipFill>
        <p:spPr>
          <a:xfrm>
            <a:off x="6548019" y="3824802"/>
            <a:ext cx="860819" cy="901902"/>
          </a:xfrm>
          <a:prstGeom prst="rect">
            <a:avLst/>
          </a:prstGeom>
          <a:noFill/>
          <a:ln>
            <a:noFill/>
          </a:ln>
        </p:spPr>
      </p:pic>
      <p:pic>
        <p:nvPicPr>
          <p:cNvPr id="547" name="Google Shape;547;p37"/>
          <p:cNvPicPr preferRelativeResize="0"/>
          <p:nvPr/>
        </p:nvPicPr>
        <p:blipFill rotWithShape="1">
          <a:blip r:embed="rId11">
            <a:alphaModFix/>
          </a:blip>
          <a:srcRect/>
          <a:stretch/>
        </p:blipFill>
        <p:spPr>
          <a:xfrm>
            <a:off x="7819388" y="3900165"/>
            <a:ext cx="617558" cy="751193"/>
          </a:xfrm>
          <a:prstGeom prst="rect">
            <a:avLst/>
          </a:prstGeom>
          <a:noFill/>
          <a:ln>
            <a:noFill/>
          </a:ln>
        </p:spPr>
      </p:pic>
      <p:sp>
        <p:nvSpPr>
          <p:cNvPr id="548" name="Google Shape;548;p37"/>
          <p:cNvSpPr txBox="1"/>
          <p:nvPr/>
        </p:nvSpPr>
        <p:spPr>
          <a:xfrm>
            <a:off x="2513850" y="1219000"/>
            <a:ext cx="2337000" cy="8121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Clr>
                <a:srgbClr val="000000"/>
              </a:buClr>
              <a:buSzPts val="1000"/>
              <a:buFont typeface="Roboto Mono"/>
              <a:buChar char="●"/>
            </a:pPr>
            <a:r>
              <a:rPr lang="en" sz="1000">
                <a:latin typeface="Roboto Mono"/>
                <a:ea typeface="Roboto Mono"/>
                <a:cs typeface="Roboto Mono"/>
                <a:sym typeface="Roboto Mono"/>
              </a:rPr>
              <a:t>Bryan Smith; TMT</a:t>
            </a:r>
            <a:endParaRPr sz="1000">
              <a:latin typeface="Roboto Mono"/>
              <a:ea typeface="Roboto Mono"/>
              <a:cs typeface="Roboto Mono"/>
              <a:sym typeface="Roboto Mono"/>
            </a:endParaRPr>
          </a:p>
          <a:p>
            <a:pPr marL="457200" lvl="0" indent="-292100" algn="l" rtl="0">
              <a:spcBef>
                <a:spcPts val="0"/>
              </a:spcBef>
              <a:spcAft>
                <a:spcPts val="0"/>
              </a:spcAft>
              <a:buClr>
                <a:srgbClr val="000000"/>
              </a:buClr>
              <a:buSzPts val="1000"/>
              <a:buFont typeface="Roboto Mono"/>
              <a:buChar char="●"/>
            </a:pPr>
            <a:r>
              <a:rPr lang="en" sz="1000">
                <a:latin typeface="Roboto Mono"/>
                <a:ea typeface="Roboto Mono"/>
                <a:cs typeface="Roboto Mono"/>
                <a:sym typeface="Roboto Mono"/>
              </a:rPr>
              <a:t>Fred Kamphues; TMT</a:t>
            </a:r>
            <a:endParaRPr sz="1000">
              <a:latin typeface="Roboto Mono"/>
              <a:ea typeface="Roboto Mono"/>
              <a:cs typeface="Roboto Mono"/>
              <a:sym typeface="Roboto Mono"/>
            </a:endParaRPr>
          </a:p>
          <a:p>
            <a:pPr marL="457200" lvl="0" indent="-292100" algn="l" rtl="0">
              <a:spcBef>
                <a:spcPts val="0"/>
              </a:spcBef>
              <a:spcAft>
                <a:spcPts val="0"/>
              </a:spcAft>
              <a:buClr>
                <a:srgbClr val="000000"/>
              </a:buClr>
              <a:buSzPts val="1000"/>
              <a:buFont typeface="Roboto Mono"/>
              <a:buChar char="●"/>
            </a:pPr>
            <a:r>
              <a:rPr lang="en" sz="1000">
                <a:latin typeface="Roboto Mono"/>
                <a:ea typeface="Roboto Mono"/>
                <a:cs typeface="Roboto Mono"/>
                <a:sym typeface="Roboto Mono"/>
              </a:rPr>
              <a:t>Chris Carter; TMT</a:t>
            </a:r>
            <a:endParaRPr sz="1000">
              <a:latin typeface="Roboto Mono"/>
              <a:ea typeface="Roboto Mono"/>
              <a:cs typeface="Roboto Mono"/>
              <a:sym typeface="Roboto Mono"/>
            </a:endParaRPr>
          </a:p>
          <a:p>
            <a:pPr marL="457200" lvl="0" indent="-292100" algn="l" rtl="0">
              <a:spcBef>
                <a:spcPts val="0"/>
              </a:spcBef>
              <a:spcAft>
                <a:spcPts val="0"/>
              </a:spcAft>
              <a:buClr>
                <a:srgbClr val="000000"/>
              </a:buClr>
              <a:buSzPts val="1000"/>
              <a:buFont typeface="Roboto Mono"/>
              <a:buChar char="●"/>
            </a:pPr>
            <a:r>
              <a:rPr lang="en" sz="1000">
                <a:latin typeface="Roboto Mono"/>
                <a:ea typeface="Roboto Mono"/>
                <a:cs typeface="Roboto Mono"/>
                <a:sym typeface="Roboto Mono"/>
              </a:rPr>
              <a:t>Amir Sadjadpour; TMT</a:t>
            </a:r>
            <a:endParaRPr sz="1000">
              <a:latin typeface="Roboto Mono"/>
              <a:ea typeface="Roboto Mono"/>
              <a:cs typeface="Roboto Mono"/>
              <a:sym typeface="Roboto Mono"/>
            </a:endParaRPr>
          </a:p>
          <a:p>
            <a:pPr marL="457200" lvl="0" indent="-292100" algn="l" rtl="0">
              <a:spcBef>
                <a:spcPts val="0"/>
              </a:spcBef>
              <a:spcAft>
                <a:spcPts val="0"/>
              </a:spcAft>
              <a:buClr>
                <a:srgbClr val="000000"/>
              </a:buClr>
              <a:buSzPts val="1000"/>
              <a:buFont typeface="Roboto Mono"/>
              <a:buChar char="●"/>
            </a:pPr>
            <a:r>
              <a:rPr lang="en" sz="1000">
                <a:latin typeface="Roboto Mono"/>
                <a:ea typeface="Roboto Mono"/>
                <a:cs typeface="Roboto Mono"/>
                <a:sym typeface="Roboto Mono"/>
              </a:rPr>
              <a:t>Doug MacMartin; Cornel</a:t>
            </a:r>
            <a:endParaRPr sz="1000">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p:nvPr/>
        </p:nvSpPr>
        <p:spPr>
          <a:xfrm>
            <a:off x="5234475" y="2248000"/>
            <a:ext cx="2879100" cy="26685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ono"/>
                <a:ea typeface="Roboto Mono"/>
                <a:cs typeface="Roboto Mono"/>
                <a:sym typeface="Roboto Mono"/>
              </a:rPr>
              <a:t>Vibrations are bad for Image Quality</a:t>
            </a:r>
            <a:endParaRPr>
              <a:latin typeface="Roboto Mono"/>
              <a:ea typeface="Roboto Mono"/>
              <a:cs typeface="Roboto Mono"/>
              <a:sym typeface="Roboto Mono"/>
            </a:endParaRPr>
          </a:p>
        </p:txBody>
      </p:sp>
      <p:sp>
        <p:nvSpPr>
          <p:cNvPr id="74" name="Google Shape;7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Roboto Mono"/>
              <a:buChar char="●"/>
            </a:pPr>
            <a:r>
              <a:rPr lang="en" sz="2000">
                <a:latin typeface="Roboto Mono"/>
                <a:ea typeface="Roboto Mono"/>
                <a:cs typeface="Roboto Mono"/>
                <a:sym typeface="Roboto Mono"/>
              </a:rPr>
              <a:t>Have many potential sources</a:t>
            </a:r>
            <a:endParaRPr sz="2000">
              <a:latin typeface="Roboto Mono"/>
              <a:ea typeface="Roboto Mono"/>
              <a:cs typeface="Roboto Mono"/>
              <a:sym typeface="Roboto Mono"/>
            </a:endParaRPr>
          </a:p>
          <a:p>
            <a:pPr marL="457200" lvl="0" indent="-355600" algn="l" rtl="0">
              <a:spcBef>
                <a:spcPts val="0"/>
              </a:spcBef>
              <a:spcAft>
                <a:spcPts val="0"/>
              </a:spcAft>
              <a:buSzPts val="2000"/>
              <a:buFont typeface="Roboto Mono"/>
              <a:buChar char="●"/>
            </a:pPr>
            <a:r>
              <a:rPr lang="en" sz="2000">
                <a:latin typeface="Roboto Mono"/>
                <a:ea typeface="Roboto Mono"/>
                <a:cs typeface="Roboto Mono"/>
                <a:sym typeface="Roboto Mono"/>
              </a:rPr>
              <a:t>Can’t always be eliminated</a:t>
            </a:r>
            <a:endParaRPr sz="2000">
              <a:latin typeface="Roboto Mono"/>
              <a:ea typeface="Roboto Mono"/>
              <a:cs typeface="Roboto Mono"/>
              <a:sym typeface="Roboto Mono"/>
            </a:endParaRPr>
          </a:p>
          <a:p>
            <a:pPr marL="0" lvl="0" indent="0" algn="l" rtl="0">
              <a:spcBef>
                <a:spcPts val="1600"/>
              </a:spcBef>
              <a:spcAft>
                <a:spcPts val="1600"/>
              </a:spcAft>
              <a:buNone/>
            </a:pPr>
            <a:endParaRPr sz="2000">
              <a:latin typeface="Roboto Mono"/>
              <a:ea typeface="Roboto Mono"/>
              <a:cs typeface="Roboto Mono"/>
              <a:sym typeface="Roboto Mono"/>
            </a:endParaRPr>
          </a:p>
        </p:txBody>
      </p:sp>
      <p:sp>
        <p:nvSpPr>
          <p:cNvPr id="75" name="Google Shape;75;p16"/>
          <p:cNvSpPr/>
          <p:nvPr/>
        </p:nvSpPr>
        <p:spPr>
          <a:xfrm>
            <a:off x="2230975" y="3143500"/>
            <a:ext cx="506400" cy="50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txBox="1"/>
          <p:nvPr/>
        </p:nvSpPr>
        <p:spPr>
          <a:xfrm>
            <a:off x="1431625" y="4188200"/>
            <a:ext cx="2105100" cy="54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Roboto Mono"/>
                <a:ea typeface="Roboto Mono"/>
                <a:cs typeface="Roboto Mono"/>
                <a:sym typeface="Roboto Mono"/>
              </a:rPr>
              <a:t>Point source without vibrations</a:t>
            </a:r>
            <a:endParaRPr>
              <a:solidFill>
                <a:srgbClr val="FFFFFF"/>
              </a:solidFill>
              <a:latin typeface="Roboto Mono"/>
              <a:ea typeface="Roboto Mono"/>
              <a:cs typeface="Roboto Mono"/>
              <a:sym typeface="Roboto Mono"/>
            </a:endParaRPr>
          </a:p>
        </p:txBody>
      </p:sp>
      <p:sp>
        <p:nvSpPr>
          <p:cNvPr id="77" name="Google Shape;77;p16"/>
          <p:cNvSpPr txBox="1"/>
          <p:nvPr/>
        </p:nvSpPr>
        <p:spPr>
          <a:xfrm>
            <a:off x="5621475" y="4188200"/>
            <a:ext cx="2105100" cy="54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Roboto Mono"/>
                <a:ea typeface="Roboto Mono"/>
                <a:cs typeface="Roboto Mono"/>
                <a:sym typeface="Roboto Mono"/>
              </a:rPr>
              <a:t>Point source with vibrations</a:t>
            </a:r>
            <a:endParaRPr>
              <a:solidFill>
                <a:srgbClr val="FFFFFF"/>
              </a:solidFill>
              <a:latin typeface="Roboto Mono"/>
              <a:ea typeface="Roboto Mono"/>
              <a:cs typeface="Roboto Mono"/>
              <a:sym typeface="Roboto Mono"/>
            </a:endParaRPr>
          </a:p>
        </p:txBody>
      </p:sp>
      <p:sp>
        <p:nvSpPr>
          <p:cNvPr id="78" name="Google Shape;78;p16"/>
          <p:cNvSpPr/>
          <p:nvPr/>
        </p:nvSpPr>
        <p:spPr>
          <a:xfrm>
            <a:off x="1030425" y="2248000"/>
            <a:ext cx="2879100" cy="26685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 name="Google Shape;79;p16"/>
          <p:cNvPicPr preferRelativeResize="0"/>
          <p:nvPr/>
        </p:nvPicPr>
        <p:blipFill rotWithShape="1">
          <a:blip r:embed="rId3">
            <a:alphaModFix/>
          </a:blip>
          <a:srcRect r="50000"/>
          <a:stretch/>
        </p:blipFill>
        <p:spPr>
          <a:xfrm>
            <a:off x="5507675" y="2471861"/>
            <a:ext cx="2332700" cy="1539214"/>
          </a:xfrm>
          <a:prstGeom prst="rect">
            <a:avLst/>
          </a:prstGeom>
          <a:noFill/>
          <a:ln>
            <a:noFill/>
          </a:ln>
        </p:spPr>
      </p:pic>
      <p:pic>
        <p:nvPicPr>
          <p:cNvPr id="1026" name="Picture 2" descr="https://lh6.googleusercontent.com/or0naJ8L8_hIQyAJ_3gTrVQLoRHHjHGAIJm6c_vJmLj4PIrb0QirlSZ-akHAEOOu4T05nMoUtZhGMXjEAUGfjneYCs7RcpeD5iewpIU5SQhQFnKvJuDRJ2toqa-aBTPUqVOrI_ookI0"/>
          <p:cNvPicPr>
            <a:picLocks noChangeAspect="1" noChangeArrowheads="1"/>
          </p:cNvPicPr>
          <p:nvPr/>
        </p:nvPicPr>
        <p:blipFill rotWithShape="1">
          <a:blip r:embed="rId3">
            <a:extLst>
              <a:ext uri="{28A0092B-C50C-407E-A947-70E740481C1C}">
                <a14:useLocalDpi xmlns:a14="http://schemas.microsoft.com/office/drawing/2010/main" val="0"/>
              </a:ext>
            </a:extLst>
          </a:blip>
          <a:srcRect l="50051" r="-85"/>
          <a:stretch/>
        </p:blipFill>
        <p:spPr bwMode="auto">
          <a:xfrm>
            <a:off x="1308753" y="2466405"/>
            <a:ext cx="2350844" cy="15501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25215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rgbClr val="FFFFFF"/>
                </a:solidFill>
                <a:latin typeface="Roboto Mono"/>
                <a:ea typeface="Roboto Mono"/>
                <a:cs typeface="Roboto Mono"/>
                <a:sym typeface="Roboto Mono"/>
              </a:rPr>
              <a:t>The Vibration Budget</a:t>
            </a:r>
            <a:endParaRPr>
              <a:solidFill>
                <a:srgbClr val="FFFFFF"/>
              </a:solidFill>
            </a:endParaRPr>
          </a:p>
        </p:txBody>
      </p:sp>
      <p:sp>
        <p:nvSpPr>
          <p:cNvPr id="86" name="Google Shape;86;p17"/>
          <p:cNvSpPr txBox="1">
            <a:spLocks noGrp="1"/>
          </p:cNvSpPr>
          <p:nvPr>
            <p:ph type="body" idx="1"/>
          </p:nvPr>
        </p:nvSpPr>
        <p:spPr>
          <a:xfrm>
            <a:off x="644625" y="4051775"/>
            <a:ext cx="7854900" cy="892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Roboto Mono"/>
              <a:buChar char="●"/>
            </a:pPr>
            <a:r>
              <a:rPr lang="en" sz="2000">
                <a:latin typeface="Roboto Mono"/>
                <a:ea typeface="Roboto Mono"/>
                <a:cs typeface="Roboto Mono"/>
                <a:sym typeface="Roboto Mono"/>
              </a:rPr>
              <a:t>Define allowable levels of vibration</a:t>
            </a:r>
            <a:endParaRPr sz="2000">
              <a:latin typeface="Roboto Mono"/>
              <a:ea typeface="Roboto Mono"/>
              <a:cs typeface="Roboto Mono"/>
              <a:sym typeface="Roboto Mono"/>
            </a:endParaRPr>
          </a:p>
          <a:p>
            <a:pPr marL="457200" lvl="0" indent="-355600" algn="l" rtl="0">
              <a:spcBef>
                <a:spcPts val="0"/>
              </a:spcBef>
              <a:spcAft>
                <a:spcPts val="0"/>
              </a:spcAft>
              <a:buSzPts val="2000"/>
              <a:buFont typeface="Roboto Mono"/>
              <a:buChar char="●"/>
            </a:pPr>
            <a:r>
              <a:rPr lang="en" sz="2000">
                <a:latin typeface="Roboto Mono"/>
                <a:ea typeface="Roboto Mono"/>
                <a:cs typeface="Roboto Mono"/>
                <a:sym typeface="Roboto Mono"/>
              </a:rPr>
              <a:t>Finite Element Models used</a:t>
            </a:r>
            <a:endParaRPr/>
          </a:p>
        </p:txBody>
      </p:sp>
      <p:grpSp>
        <p:nvGrpSpPr>
          <p:cNvPr id="87" name="Google Shape;87;p17"/>
          <p:cNvGrpSpPr/>
          <p:nvPr/>
        </p:nvGrpSpPr>
        <p:grpSpPr>
          <a:xfrm>
            <a:off x="444232" y="1219724"/>
            <a:ext cx="8255548" cy="2437188"/>
            <a:chOff x="444232" y="1219724"/>
            <a:chExt cx="8255548" cy="2437188"/>
          </a:xfrm>
        </p:grpSpPr>
        <p:grpSp>
          <p:nvGrpSpPr>
            <p:cNvPr id="88" name="Google Shape;88;p17"/>
            <p:cNvGrpSpPr/>
            <p:nvPr/>
          </p:nvGrpSpPr>
          <p:grpSpPr>
            <a:xfrm>
              <a:off x="4816132" y="1219724"/>
              <a:ext cx="1697698" cy="1697698"/>
              <a:chOff x="6963000" y="3068225"/>
              <a:chExt cx="1869300" cy="1869300"/>
            </a:xfrm>
          </p:grpSpPr>
          <p:sp>
            <p:nvSpPr>
              <p:cNvPr id="89" name="Google Shape;89;p17"/>
              <p:cNvSpPr/>
              <p:nvPr/>
            </p:nvSpPr>
            <p:spPr>
              <a:xfrm>
                <a:off x="6963000" y="3068225"/>
                <a:ext cx="1869300" cy="1869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txBox="1"/>
              <p:nvPr/>
            </p:nvSpPr>
            <p:spPr>
              <a:xfrm>
                <a:off x="7069650" y="3495725"/>
                <a:ext cx="1656000" cy="101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Physical testing </a:t>
                </a:r>
                <a:endParaRPr>
                  <a:latin typeface="Roboto Mono"/>
                  <a:ea typeface="Roboto Mono"/>
                  <a:cs typeface="Roboto Mono"/>
                  <a:sym typeface="Roboto Mono"/>
                </a:endParaRPr>
              </a:p>
              <a:p>
                <a:pPr marL="0" lvl="0" indent="0" algn="ctr" rtl="0">
                  <a:spcBef>
                    <a:spcPts val="0"/>
                  </a:spcBef>
                  <a:spcAft>
                    <a:spcPts val="0"/>
                  </a:spcAft>
                  <a:buNone/>
                </a:pPr>
                <a:r>
                  <a:rPr lang="en">
                    <a:latin typeface="Roboto Mono"/>
                    <a:ea typeface="Roboto Mono"/>
                    <a:cs typeface="Roboto Mono"/>
                    <a:sym typeface="Roboto Mono"/>
                  </a:rPr>
                  <a:t> &amp; data acquisition</a:t>
                </a:r>
                <a:endParaRPr>
                  <a:latin typeface="Roboto Mono"/>
                  <a:ea typeface="Roboto Mono"/>
                  <a:cs typeface="Roboto Mono"/>
                  <a:sym typeface="Roboto Mono"/>
                </a:endParaRPr>
              </a:p>
            </p:txBody>
          </p:sp>
        </p:grpSp>
        <p:grpSp>
          <p:nvGrpSpPr>
            <p:cNvPr id="91" name="Google Shape;91;p17"/>
            <p:cNvGrpSpPr/>
            <p:nvPr/>
          </p:nvGrpSpPr>
          <p:grpSpPr>
            <a:xfrm>
              <a:off x="7002082" y="1219724"/>
              <a:ext cx="1697698" cy="1697698"/>
              <a:chOff x="6963000" y="3068225"/>
              <a:chExt cx="1869300" cy="1869300"/>
            </a:xfrm>
          </p:grpSpPr>
          <p:sp>
            <p:nvSpPr>
              <p:cNvPr id="92" name="Google Shape;92;p17"/>
              <p:cNvSpPr/>
              <p:nvPr/>
            </p:nvSpPr>
            <p:spPr>
              <a:xfrm>
                <a:off x="6963000" y="3068225"/>
                <a:ext cx="1869300" cy="1869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p:nvPr/>
            </p:nvSpPr>
            <p:spPr>
              <a:xfrm>
                <a:off x="7069650" y="3495725"/>
                <a:ext cx="1656000" cy="101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Analytical results</a:t>
                </a:r>
                <a:endParaRPr>
                  <a:latin typeface="Roboto Mono"/>
                  <a:ea typeface="Roboto Mono"/>
                  <a:cs typeface="Roboto Mono"/>
                  <a:sym typeface="Roboto Mono"/>
                </a:endParaRPr>
              </a:p>
            </p:txBody>
          </p:sp>
        </p:grpSp>
        <p:grpSp>
          <p:nvGrpSpPr>
            <p:cNvPr id="94" name="Google Shape;94;p17"/>
            <p:cNvGrpSpPr/>
            <p:nvPr/>
          </p:nvGrpSpPr>
          <p:grpSpPr>
            <a:xfrm>
              <a:off x="2630169" y="1219724"/>
              <a:ext cx="1697698" cy="1697698"/>
              <a:chOff x="6963000" y="3068225"/>
              <a:chExt cx="1869300" cy="1869300"/>
            </a:xfrm>
          </p:grpSpPr>
          <p:sp>
            <p:nvSpPr>
              <p:cNvPr id="95" name="Google Shape;95;p17"/>
              <p:cNvSpPr/>
              <p:nvPr/>
            </p:nvSpPr>
            <p:spPr>
              <a:xfrm>
                <a:off x="6963000" y="3068225"/>
                <a:ext cx="1869300" cy="1869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txBox="1"/>
              <p:nvPr/>
            </p:nvSpPr>
            <p:spPr>
              <a:xfrm>
                <a:off x="7069650" y="3495725"/>
                <a:ext cx="1656000" cy="101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Vibration Budget</a:t>
                </a:r>
                <a:endParaRPr>
                  <a:latin typeface="Roboto Mono"/>
                  <a:ea typeface="Roboto Mono"/>
                  <a:cs typeface="Roboto Mono"/>
                  <a:sym typeface="Roboto Mono"/>
                </a:endParaRPr>
              </a:p>
            </p:txBody>
          </p:sp>
        </p:grpSp>
        <p:grpSp>
          <p:nvGrpSpPr>
            <p:cNvPr id="97" name="Google Shape;97;p17"/>
            <p:cNvGrpSpPr/>
            <p:nvPr/>
          </p:nvGrpSpPr>
          <p:grpSpPr>
            <a:xfrm>
              <a:off x="444232" y="1219724"/>
              <a:ext cx="1697698" cy="1697698"/>
              <a:chOff x="6963000" y="3068225"/>
              <a:chExt cx="1869300" cy="1869300"/>
            </a:xfrm>
          </p:grpSpPr>
          <p:sp>
            <p:nvSpPr>
              <p:cNvPr id="98" name="Google Shape;98;p17"/>
              <p:cNvSpPr/>
              <p:nvPr/>
            </p:nvSpPr>
            <p:spPr>
              <a:xfrm>
                <a:off x="6963000" y="3068225"/>
                <a:ext cx="1869300" cy="1869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txBox="1"/>
              <p:nvPr/>
            </p:nvSpPr>
            <p:spPr>
              <a:xfrm>
                <a:off x="7069650" y="3495725"/>
                <a:ext cx="1656000" cy="101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FEA</a:t>
                </a:r>
                <a:endParaRPr>
                  <a:latin typeface="Roboto Mono"/>
                  <a:ea typeface="Roboto Mono"/>
                  <a:cs typeface="Roboto Mono"/>
                  <a:sym typeface="Roboto Mono"/>
                </a:endParaRPr>
              </a:p>
            </p:txBody>
          </p:sp>
        </p:grpSp>
        <p:cxnSp>
          <p:nvCxnSpPr>
            <p:cNvPr id="100" name="Google Shape;100;p17"/>
            <p:cNvCxnSpPr>
              <a:stCxn id="98" idx="6"/>
              <a:endCxn id="95" idx="2"/>
            </p:cNvCxnSpPr>
            <p:nvPr/>
          </p:nvCxnSpPr>
          <p:spPr>
            <a:xfrm>
              <a:off x="2141930" y="2068573"/>
              <a:ext cx="488100" cy="0"/>
            </a:xfrm>
            <a:prstGeom prst="straightConnector1">
              <a:avLst/>
            </a:prstGeom>
            <a:noFill/>
            <a:ln w="38100" cap="flat" cmpd="sng">
              <a:solidFill>
                <a:schemeClr val="accent4"/>
              </a:solidFill>
              <a:prstDash val="solid"/>
              <a:round/>
              <a:headEnd type="none" w="med" len="med"/>
              <a:tailEnd type="stealth" w="med" len="med"/>
            </a:ln>
          </p:spPr>
        </p:cxnSp>
        <p:cxnSp>
          <p:nvCxnSpPr>
            <p:cNvPr id="101" name="Google Shape;101;p17"/>
            <p:cNvCxnSpPr>
              <a:stCxn id="95" idx="6"/>
              <a:endCxn id="89" idx="2"/>
            </p:cNvCxnSpPr>
            <p:nvPr/>
          </p:nvCxnSpPr>
          <p:spPr>
            <a:xfrm>
              <a:off x="4327868" y="2068573"/>
              <a:ext cx="488400" cy="0"/>
            </a:xfrm>
            <a:prstGeom prst="straightConnector1">
              <a:avLst/>
            </a:prstGeom>
            <a:noFill/>
            <a:ln w="38100" cap="flat" cmpd="sng">
              <a:solidFill>
                <a:schemeClr val="accent4"/>
              </a:solidFill>
              <a:prstDash val="solid"/>
              <a:round/>
              <a:headEnd type="none" w="med" len="med"/>
              <a:tailEnd type="stealth" w="med" len="med"/>
            </a:ln>
          </p:spPr>
        </p:cxnSp>
        <p:cxnSp>
          <p:nvCxnSpPr>
            <p:cNvPr id="102" name="Google Shape;102;p17"/>
            <p:cNvCxnSpPr>
              <a:stCxn id="89" idx="6"/>
              <a:endCxn id="92" idx="2"/>
            </p:cNvCxnSpPr>
            <p:nvPr/>
          </p:nvCxnSpPr>
          <p:spPr>
            <a:xfrm>
              <a:off x="6513830" y="2068573"/>
              <a:ext cx="488400" cy="0"/>
            </a:xfrm>
            <a:prstGeom prst="straightConnector1">
              <a:avLst/>
            </a:prstGeom>
            <a:noFill/>
            <a:ln w="38100" cap="flat" cmpd="sng">
              <a:solidFill>
                <a:schemeClr val="accent4"/>
              </a:solidFill>
              <a:prstDash val="solid"/>
              <a:round/>
              <a:headEnd type="none" w="med" len="med"/>
              <a:tailEnd type="stealth" w="med" len="med"/>
            </a:ln>
          </p:spPr>
        </p:cxnSp>
        <p:cxnSp>
          <p:nvCxnSpPr>
            <p:cNvPr id="103" name="Google Shape;103;p17"/>
            <p:cNvCxnSpPr>
              <a:stCxn id="92" idx="4"/>
              <a:endCxn id="104" idx="3"/>
            </p:cNvCxnSpPr>
            <p:nvPr/>
          </p:nvCxnSpPr>
          <p:spPr>
            <a:xfrm rot="5400000">
              <a:off x="4699581" y="313873"/>
              <a:ext cx="547800" cy="5754900"/>
            </a:xfrm>
            <a:prstGeom prst="bentConnector2">
              <a:avLst/>
            </a:prstGeom>
            <a:noFill/>
            <a:ln w="38100" cap="flat" cmpd="sng">
              <a:solidFill>
                <a:schemeClr val="accent4"/>
              </a:solidFill>
              <a:prstDash val="solid"/>
              <a:round/>
              <a:headEnd type="none" w="med" len="med"/>
              <a:tailEnd type="none" w="med" len="med"/>
            </a:ln>
          </p:spPr>
        </p:cxnSp>
        <p:cxnSp>
          <p:nvCxnSpPr>
            <p:cNvPr id="105" name="Google Shape;105;p17"/>
            <p:cNvCxnSpPr>
              <a:stCxn id="104" idx="0"/>
              <a:endCxn id="98" idx="4"/>
            </p:cNvCxnSpPr>
            <p:nvPr/>
          </p:nvCxnSpPr>
          <p:spPr>
            <a:xfrm rot="10800000">
              <a:off x="1293075" y="2917413"/>
              <a:ext cx="0" cy="356100"/>
            </a:xfrm>
            <a:prstGeom prst="straightConnector1">
              <a:avLst/>
            </a:prstGeom>
            <a:noFill/>
            <a:ln w="38100" cap="flat" cmpd="sng">
              <a:solidFill>
                <a:srgbClr val="FF9900"/>
              </a:solidFill>
              <a:prstDash val="solid"/>
              <a:round/>
              <a:headEnd type="none" w="med" len="med"/>
              <a:tailEnd type="stealth" w="med" len="med"/>
            </a:ln>
          </p:spPr>
        </p:cxnSp>
        <p:sp>
          <p:nvSpPr>
            <p:cNvPr id="104" name="Google Shape;104;p17"/>
            <p:cNvSpPr/>
            <p:nvPr/>
          </p:nvSpPr>
          <p:spPr>
            <a:xfrm>
              <a:off x="489975" y="3273513"/>
              <a:ext cx="1606200" cy="383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Assumptions</a:t>
              </a:r>
              <a:endParaRPr>
                <a:latin typeface="Roboto Mono"/>
                <a:ea typeface="Roboto Mono"/>
                <a:cs typeface="Roboto Mono"/>
                <a:sym typeface="Roboto Mono"/>
              </a:endParaRPr>
            </a:p>
          </p:txBody>
        </p:sp>
        <p:sp>
          <p:nvSpPr>
            <p:cNvPr id="106" name="Google Shape;106;p17"/>
            <p:cNvSpPr/>
            <p:nvPr/>
          </p:nvSpPr>
          <p:spPr>
            <a:xfrm>
              <a:off x="3768975" y="3273513"/>
              <a:ext cx="1606200" cy="383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Validation</a:t>
              </a:r>
              <a:endParaRPr>
                <a:latin typeface="Roboto Mono"/>
                <a:ea typeface="Roboto Mono"/>
                <a:cs typeface="Roboto Mono"/>
                <a:sym typeface="Roboto Mono"/>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ono"/>
                <a:ea typeface="Roboto Mono"/>
                <a:cs typeface="Roboto Mono"/>
                <a:sym typeface="Roboto Mono"/>
              </a:rPr>
              <a:t>FEMs need Validation</a:t>
            </a:r>
            <a:endParaRPr>
              <a:latin typeface="Roboto Mono"/>
              <a:ea typeface="Roboto Mono"/>
              <a:cs typeface="Roboto Mono"/>
              <a:sym typeface="Roboto Mono"/>
            </a:endParaRPr>
          </a:p>
        </p:txBody>
      </p:sp>
      <p:sp>
        <p:nvSpPr>
          <p:cNvPr id="112" name="Google Shape;112;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Roboto Mono"/>
              <a:buChar char="●"/>
            </a:pPr>
            <a:r>
              <a:rPr lang="en" sz="2000">
                <a:latin typeface="Roboto Mono"/>
                <a:ea typeface="Roboto Mono"/>
                <a:cs typeface="Roboto Mono"/>
                <a:sym typeface="Roboto Mono"/>
              </a:rPr>
              <a:t>Transfer Functions</a:t>
            </a:r>
            <a:endParaRPr sz="2000">
              <a:latin typeface="Roboto Mono"/>
              <a:ea typeface="Roboto Mono"/>
              <a:cs typeface="Roboto Mono"/>
              <a:sym typeface="Roboto Mono"/>
            </a:endParaRPr>
          </a:p>
          <a:p>
            <a:pPr marL="457200" lvl="0" indent="-355600" algn="l" rtl="0">
              <a:spcBef>
                <a:spcPts val="0"/>
              </a:spcBef>
              <a:spcAft>
                <a:spcPts val="0"/>
              </a:spcAft>
              <a:buSzPts val="2000"/>
              <a:buFont typeface="Roboto Mono"/>
              <a:buChar char="●"/>
            </a:pPr>
            <a:r>
              <a:rPr lang="en" sz="2000">
                <a:latin typeface="Roboto Mono"/>
                <a:ea typeface="Roboto Mono"/>
                <a:cs typeface="Roboto Mono"/>
                <a:sym typeface="Roboto Mono"/>
              </a:rPr>
              <a:t>Vibrational Sources</a:t>
            </a:r>
            <a:endParaRPr sz="2000">
              <a:latin typeface="Roboto Mono"/>
              <a:ea typeface="Roboto Mono"/>
              <a:cs typeface="Roboto Mono"/>
              <a:sym typeface="Roboto Mono"/>
            </a:endParaRPr>
          </a:p>
          <a:p>
            <a:pPr marL="0" lvl="0" indent="0" algn="l" rtl="0">
              <a:spcBef>
                <a:spcPts val="1600"/>
              </a:spcBef>
              <a:spcAft>
                <a:spcPts val="0"/>
              </a:spcAft>
              <a:buNone/>
            </a:pPr>
            <a:endParaRPr sz="2000">
              <a:latin typeface="Roboto Mono"/>
              <a:ea typeface="Roboto Mono"/>
              <a:cs typeface="Roboto Mono"/>
              <a:sym typeface="Roboto Mono"/>
            </a:endParaRPr>
          </a:p>
          <a:p>
            <a:pPr marL="0" lvl="0" indent="0" algn="ctr" rtl="0">
              <a:spcBef>
                <a:spcPts val="1600"/>
              </a:spcBef>
              <a:spcAft>
                <a:spcPts val="1600"/>
              </a:spcAft>
              <a:buNone/>
            </a:pPr>
            <a:r>
              <a:rPr lang="en" sz="2000">
                <a:latin typeface="Roboto Mono"/>
                <a:ea typeface="Roboto Mono"/>
                <a:cs typeface="Roboto Mono"/>
                <a:sym typeface="Roboto Mono"/>
              </a:rPr>
              <a:t>Will current plans/components for the telescope meet requirements set out by the vibration budget?</a:t>
            </a:r>
            <a:endParaRPr sz="2000">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311700" y="219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ono"/>
                <a:ea typeface="Roboto Mono"/>
                <a:cs typeface="Roboto Mono"/>
                <a:sym typeface="Roboto Mono"/>
              </a:rPr>
              <a:t>Project Overview</a:t>
            </a:r>
            <a:endParaRPr>
              <a:latin typeface="Roboto Mono"/>
              <a:ea typeface="Roboto Mono"/>
              <a:cs typeface="Roboto Mono"/>
              <a:sym typeface="Roboto Mono"/>
            </a:endParaRPr>
          </a:p>
        </p:txBody>
      </p:sp>
      <p:grpSp>
        <p:nvGrpSpPr>
          <p:cNvPr id="118" name="Google Shape;118;p19"/>
          <p:cNvGrpSpPr/>
          <p:nvPr/>
        </p:nvGrpSpPr>
        <p:grpSpPr>
          <a:xfrm>
            <a:off x="444232" y="1219724"/>
            <a:ext cx="8255548" cy="2437188"/>
            <a:chOff x="444232" y="1219724"/>
            <a:chExt cx="8255548" cy="2437188"/>
          </a:xfrm>
        </p:grpSpPr>
        <p:grpSp>
          <p:nvGrpSpPr>
            <p:cNvPr id="119" name="Google Shape;119;p19"/>
            <p:cNvGrpSpPr/>
            <p:nvPr/>
          </p:nvGrpSpPr>
          <p:grpSpPr>
            <a:xfrm>
              <a:off x="4816132" y="1219724"/>
              <a:ext cx="1697698" cy="1697698"/>
              <a:chOff x="6963000" y="3068225"/>
              <a:chExt cx="1869300" cy="1869300"/>
            </a:xfrm>
          </p:grpSpPr>
          <p:sp>
            <p:nvSpPr>
              <p:cNvPr id="120" name="Google Shape;120;p19"/>
              <p:cNvSpPr/>
              <p:nvPr/>
            </p:nvSpPr>
            <p:spPr>
              <a:xfrm>
                <a:off x="6963000" y="3068225"/>
                <a:ext cx="1869300" cy="1869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txBox="1"/>
              <p:nvPr/>
            </p:nvSpPr>
            <p:spPr>
              <a:xfrm>
                <a:off x="7069650" y="3495725"/>
                <a:ext cx="1656000" cy="101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Physical testing </a:t>
                </a:r>
                <a:endParaRPr>
                  <a:latin typeface="Roboto Mono"/>
                  <a:ea typeface="Roboto Mono"/>
                  <a:cs typeface="Roboto Mono"/>
                  <a:sym typeface="Roboto Mono"/>
                </a:endParaRPr>
              </a:p>
              <a:p>
                <a:pPr marL="0" lvl="0" indent="0" algn="ctr" rtl="0">
                  <a:spcBef>
                    <a:spcPts val="0"/>
                  </a:spcBef>
                  <a:spcAft>
                    <a:spcPts val="0"/>
                  </a:spcAft>
                  <a:buNone/>
                </a:pPr>
                <a:r>
                  <a:rPr lang="en">
                    <a:latin typeface="Roboto Mono"/>
                    <a:ea typeface="Roboto Mono"/>
                    <a:cs typeface="Roboto Mono"/>
                    <a:sym typeface="Roboto Mono"/>
                  </a:rPr>
                  <a:t> &amp; data acquisition</a:t>
                </a:r>
                <a:endParaRPr>
                  <a:latin typeface="Roboto Mono"/>
                  <a:ea typeface="Roboto Mono"/>
                  <a:cs typeface="Roboto Mono"/>
                  <a:sym typeface="Roboto Mono"/>
                </a:endParaRPr>
              </a:p>
            </p:txBody>
          </p:sp>
        </p:grpSp>
        <p:grpSp>
          <p:nvGrpSpPr>
            <p:cNvPr id="122" name="Google Shape;122;p19"/>
            <p:cNvGrpSpPr/>
            <p:nvPr/>
          </p:nvGrpSpPr>
          <p:grpSpPr>
            <a:xfrm>
              <a:off x="7002082" y="1219724"/>
              <a:ext cx="1697698" cy="1697698"/>
              <a:chOff x="6963000" y="3068225"/>
              <a:chExt cx="1869300" cy="1869300"/>
            </a:xfrm>
          </p:grpSpPr>
          <p:sp>
            <p:nvSpPr>
              <p:cNvPr id="123" name="Google Shape;123;p19"/>
              <p:cNvSpPr/>
              <p:nvPr/>
            </p:nvSpPr>
            <p:spPr>
              <a:xfrm>
                <a:off x="6963000" y="3068225"/>
                <a:ext cx="1869300" cy="1869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txBox="1"/>
              <p:nvPr/>
            </p:nvSpPr>
            <p:spPr>
              <a:xfrm>
                <a:off x="7069650" y="3495725"/>
                <a:ext cx="1656000" cy="101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Analytical results</a:t>
                </a:r>
                <a:endParaRPr>
                  <a:latin typeface="Roboto Mono"/>
                  <a:ea typeface="Roboto Mono"/>
                  <a:cs typeface="Roboto Mono"/>
                  <a:sym typeface="Roboto Mono"/>
                </a:endParaRPr>
              </a:p>
            </p:txBody>
          </p:sp>
        </p:grpSp>
        <p:grpSp>
          <p:nvGrpSpPr>
            <p:cNvPr id="125" name="Google Shape;125;p19"/>
            <p:cNvGrpSpPr/>
            <p:nvPr/>
          </p:nvGrpSpPr>
          <p:grpSpPr>
            <a:xfrm>
              <a:off x="2630169" y="1219724"/>
              <a:ext cx="1697698" cy="1697698"/>
              <a:chOff x="6963000" y="3068225"/>
              <a:chExt cx="1869300" cy="1869300"/>
            </a:xfrm>
          </p:grpSpPr>
          <p:sp>
            <p:nvSpPr>
              <p:cNvPr id="126" name="Google Shape;126;p19"/>
              <p:cNvSpPr/>
              <p:nvPr/>
            </p:nvSpPr>
            <p:spPr>
              <a:xfrm>
                <a:off x="6963000" y="3068225"/>
                <a:ext cx="1869300" cy="1869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txBox="1"/>
              <p:nvPr/>
            </p:nvSpPr>
            <p:spPr>
              <a:xfrm>
                <a:off x="7069650" y="3495725"/>
                <a:ext cx="1656000" cy="101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Vibration Budget</a:t>
                </a:r>
                <a:endParaRPr>
                  <a:latin typeface="Roboto Mono"/>
                  <a:ea typeface="Roboto Mono"/>
                  <a:cs typeface="Roboto Mono"/>
                  <a:sym typeface="Roboto Mono"/>
                </a:endParaRPr>
              </a:p>
            </p:txBody>
          </p:sp>
        </p:grpSp>
        <p:grpSp>
          <p:nvGrpSpPr>
            <p:cNvPr id="128" name="Google Shape;128;p19"/>
            <p:cNvGrpSpPr/>
            <p:nvPr/>
          </p:nvGrpSpPr>
          <p:grpSpPr>
            <a:xfrm>
              <a:off x="444232" y="1219724"/>
              <a:ext cx="1697698" cy="1697698"/>
              <a:chOff x="6963000" y="3068225"/>
              <a:chExt cx="1869300" cy="1869300"/>
            </a:xfrm>
          </p:grpSpPr>
          <p:sp>
            <p:nvSpPr>
              <p:cNvPr id="129" name="Google Shape;129;p19"/>
              <p:cNvSpPr/>
              <p:nvPr/>
            </p:nvSpPr>
            <p:spPr>
              <a:xfrm>
                <a:off x="6963000" y="3068225"/>
                <a:ext cx="1869300" cy="1869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txBox="1"/>
              <p:nvPr/>
            </p:nvSpPr>
            <p:spPr>
              <a:xfrm>
                <a:off x="7069650" y="3495725"/>
                <a:ext cx="1656000" cy="101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FEA</a:t>
                </a:r>
                <a:endParaRPr>
                  <a:latin typeface="Roboto Mono"/>
                  <a:ea typeface="Roboto Mono"/>
                  <a:cs typeface="Roboto Mono"/>
                  <a:sym typeface="Roboto Mono"/>
                </a:endParaRPr>
              </a:p>
            </p:txBody>
          </p:sp>
        </p:grpSp>
        <p:cxnSp>
          <p:nvCxnSpPr>
            <p:cNvPr id="131" name="Google Shape;131;p19"/>
            <p:cNvCxnSpPr>
              <a:stCxn id="129" idx="6"/>
              <a:endCxn id="126" idx="2"/>
            </p:cNvCxnSpPr>
            <p:nvPr/>
          </p:nvCxnSpPr>
          <p:spPr>
            <a:xfrm>
              <a:off x="2141930" y="2068573"/>
              <a:ext cx="488100" cy="0"/>
            </a:xfrm>
            <a:prstGeom prst="straightConnector1">
              <a:avLst/>
            </a:prstGeom>
            <a:noFill/>
            <a:ln w="38100" cap="flat" cmpd="sng">
              <a:solidFill>
                <a:schemeClr val="accent4"/>
              </a:solidFill>
              <a:prstDash val="solid"/>
              <a:round/>
              <a:headEnd type="none" w="med" len="med"/>
              <a:tailEnd type="stealth" w="med" len="med"/>
            </a:ln>
          </p:spPr>
        </p:cxnSp>
        <p:cxnSp>
          <p:nvCxnSpPr>
            <p:cNvPr id="132" name="Google Shape;132;p19"/>
            <p:cNvCxnSpPr>
              <a:stCxn id="126" idx="6"/>
              <a:endCxn id="120" idx="2"/>
            </p:cNvCxnSpPr>
            <p:nvPr/>
          </p:nvCxnSpPr>
          <p:spPr>
            <a:xfrm>
              <a:off x="4327868" y="2068573"/>
              <a:ext cx="488400" cy="0"/>
            </a:xfrm>
            <a:prstGeom prst="straightConnector1">
              <a:avLst/>
            </a:prstGeom>
            <a:noFill/>
            <a:ln w="38100" cap="flat" cmpd="sng">
              <a:solidFill>
                <a:schemeClr val="accent4"/>
              </a:solidFill>
              <a:prstDash val="solid"/>
              <a:round/>
              <a:headEnd type="none" w="med" len="med"/>
              <a:tailEnd type="stealth" w="med" len="med"/>
            </a:ln>
          </p:spPr>
        </p:cxnSp>
        <p:cxnSp>
          <p:nvCxnSpPr>
            <p:cNvPr id="133" name="Google Shape;133;p19"/>
            <p:cNvCxnSpPr>
              <a:stCxn id="120" idx="6"/>
              <a:endCxn id="123" idx="2"/>
            </p:cNvCxnSpPr>
            <p:nvPr/>
          </p:nvCxnSpPr>
          <p:spPr>
            <a:xfrm>
              <a:off x="6513830" y="2068573"/>
              <a:ext cx="488400" cy="0"/>
            </a:xfrm>
            <a:prstGeom prst="straightConnector1">
              <a:avLst/>
            </a:prstGeom>
            <a:noFill/>
            <a:ln w="38100" cap="flat" cmpd="sng">
              <a:solidFill>
                <a:schemeClr val="accent4"/>
              </a:solidFill>
              <a:prstDash val="solid"/>
              <a:round/>
              <a:headEnd type="none" w="med" len="med"/>
              <a:tailEnd type="stealth" w="med" len="med"/>
            </a:ln>
          </p:spPr>
        </p:cxnSp>
        <p:cxnSp>
          <p:nvCxnSpPr>
            <p:cNvPr id="134" name="Google Shape;134;p19"/>
            <p:cNvCxnSpPr>
              <a:stCxn id="123" idx="4"/>
              <a:endCxn id="135" idx="3"/>
            </p:cNvCxnSpPr>
            <p:nvPr/>
          </p:nvCxnSpPr>
          <p:spPr>
            <a:xfrm rot="5400000">
              <a:off x="4699581" y="313873"/>
              <a:ext cx="547800" cy="5754900"/>
            </a:xfrm>
            <a:prstGeom prst="bentConnector2">
              <a:avLst/>
            </a:prstGeom>
            <a:noFill/>
            <a:ln w="38100" cap="flat" cmpd="sng">
              <a:solidFill>
                <a:schemeClr val="accent4"/>
              </a:solidFill>
              <a:prstDash val="solid"/>
              <a:round/>
              <a:headEnd type="none" w="med" len="med"/>
              <a:tailEnd type="none" w="med" len="med"/>
            </a:ln>
          </p:spPr>
        </p:cxnSp>
        <p:cxnSp>
          <p:nvCxnSpPr>
            <p:cNvPr id="136" name="Google Shape;136;p19"/>
            <p:cNvCxnSpPr>
              <a:stCxn id="135" idx="0"/>
              <a:endCxn id="129" idx="4"/>
            </p:cNvCxnSpPr>
            <p:nvPr/>
          </p:nvCxnSpPr>
          <p:spPr>
            <a:xfrm rot="10800000">
              <a:off x="1293075" y="2917413"/>
              <a:ext cx="0" cy="356100"/>
            </a:xfrm>
            <a:prstGeom prst="straightConnector1">
              <a:avLst/>
            </a:prstGeom>
            <a:noFill/>
            <a:ln w="38100" cap="flat" cmpd="sng">
              <a:solidFill>
                <a:srgbClr val="FF9900"/>
              </a:solidFill>
              <a:prstDash val="solid"/>
              <a:round/>
              <a:headEnd type="none" w="med" len="med"/>
              <a:tailEnd type="stealth" w="med" len="med"/>
            </a:ln>
          </p:spPr>
        </p:cxnSp>
        <p:sp>
          <p:nvSpPr>
            <p:cNvPr id="135" name="Google Shape;135;p19"/>
            <p:cNvSpPr/>
            <p:nvPr/>
          </p:nvSpPr>
          <p:spPr>
            <a:xfrm>
              <a:off x="489975" y="3273513"/>
              <a:ext cx="1606200" cy="383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Assumptions</a:t>
              </a:r>
              <a:endParaRPr>
                <a:latin typeface="Roboto Mono"/>
                <a:ea typeface="Roboto Mono"/>
                <a:cs typeface="Roboto Mono"/>
                <a:sym typeface="Roboto Mono"/>
              </a:endParaRPr>
            </a:p>
          </p:txBody>
        </p:sp>
        <p:sp>
          <p:nvSpPr>
            <p:cNvPr id="137" name="Google Shape;137;p19"/>
            <p:cNvSpPr/>
            <p:nvPr/>
          </p:nvSpPr>
          <p:spPr>
            <a:xfrm>
              <a:off x="3768975" y="3273513"/>
              <a:ext cx="1606200" cy="383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Validation</a:t>
              </a:r>
              <a:endParaRPr>
                <a:latin typeface="Roboto Mono"/>
                <a:ea typeface="Roboto Mono"/>
                <a:cs typeface="Roboto Mono"/>
                <a:sym typeface="Roboto Mon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title"/>
          </p:nvPr>
        </p:nvSpPr>
        <p:spPr>
          <a:xfrm>
            <a:off x="311700" y="219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ono"/>
                <a:ea typeface="Roboto Mono"/>
                <a:cs typeface="Roboto Mono"/>
                <a:sym typeface="Roboto Mono"/>
              </a:rPr>
              <a:t>Project Overview</a:t>
            </a:r>
            <a:endParaRPr>
              <a:latin typeface="Roboto Mono"/>
              <a:ea typeface="Roboto Mono"/>
              <a:cs typeface="Roboto Mono"/>
              <a:sym typeface="Roboto Mono"/>
            </a:endParaRPr>
          </a:p>
        </p:txBody>
      </p:sp>
      <p:grpSp>
        <p:nvGrpSpPr>
          <p:cNvPr id="143" name="Google Shape;143;p20"/>
          <p:cNvGrpSpPr/>
          <p:nvPr/>
        </p:nvGrpSpPr>
        <p:grpSpPr>
          <a:xfrm>
            <a:off x="4816132" y="1253174"/>
            <a:ext cx="1697698" cy="1697698"/>
            <a:chOff x="6963000" y="3068225"/>
            <a:chExt cx="1869300" cy="1869300"/>
          </a:xfrm>
        </p:grpSpPr>
        <p:sp>
          <p:nvSpPr>
            <p:cNvPr id="144" name="Google Shape;144;p20"/>
            <p:cNvSpPr/>
            <p:nvPr/>
          </p:nvSpPr>
          <p:spPr>
            <a:xfrm>
              <a:off x="6963000" y="3068225"/>
              <a:ext cx="1869300" cy="1869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txBox="1"/>
            <p:nvPr/>
          </p:nvSpPr>
          <p:spPr>
            <a:xfrm>
              <a:off x="7069650" y="3495725"/>
              <a:ext cx="1656000" cy="101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Physical testing </a:t>
              </a:r>
              <a:endParaRPr>
                <a:latin typeface="Roboto Mono"/>
                <a:ea typeface="Roboto Mono"/>
                <a:cs typeface="Roboto Mono"/>
                <a:sym typeface="Roboto Mono"/>
              </a:endParaRPr>
            </a:p>
            <a:p>
              <a:pPr marL="0" lvl="0" indent="0" algn="ctr" rtl="0">
                <a:spcBef>
                  <a:spcPts val="0"/>
                </a:spcBef>
                <a:spcAft>
                  <a:spcPts val="0"/>
                </a:spcAft>
                <a:buNone/>
              </a:pPr>
              <a:r>
                <a:rPr lang="en">
                  <a:latin typeface="Roboto Mono"/>
                  <a:ea typeface="Roboto Mono"/>
                  <a:cs typeface="Roboto Mono"/>
                  <a:sym typeface="Roboto Mono"/>
                </a:rPr>
                <a:t> &amp; data acquisition</a:t>
              </a:r>
              <a:endParaRPr>
                <a:latin typeface="Roboto Mono"/>
                <a:ea typeface="Roboto Mono"/>
                <a:cs typeface="Roboto Mono"/>
                <a:sym typeface="Roboto Mono"/>
              </a:endParaRPr>
            </a:p>
          </p:txBody>
        </p:sp>
      </p:grpSp>
      <p:grpSp>
        <p:nvGrpSpPr>
          <p:cNvPr id="146" name="Google Shape;146;p20"/>
          <p:cNvGrpSpPr/>
          <p:nvPr/>
        </p:nvGrpSpPr>
        <p:grpSpPr>
          <a:xfrm>
            <a:off x="7002082" y="1253174"/>
            <a:ext cx="1697698" cy="1697698"/>
            <a:chOff x="6963000" y="3068225"/>
            <a:chExt cx="1869300" cy="1869300"/>
          </a:xfrm>
        </p:grpSpPr>
        <p:sp>
          <p:nvSpPr>
            <p:cNvPr id="147" name="Google Shape;147;p20"/>
            <p:cNvSpPr/>
            <p:nvPr/>
          </p:nvSpPr>
          <p:spPr>
            <a:xfrm>
              <a:off x="6963000" y="3068225"/>
              <a:ext cx="1869300" cy="1869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txBox="1"/>
            <p:nvPr/>
          </p:nvSpPr>
          <p:spPr>
            <a:xfrm>
              <a:off x="7069650" y="3495725"/>
              <a:ext cx="1656000" cy="101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Analytical results</a:t>
              </a:r>
              <a:endParaRPr>
                <a:latin typeface="Roboto Mono"/>
                <a:ea typeface="Roboto Mono"/>
                <a:cs typeface="Roboto Mono"/>
                <a:sym typeface="Roboto Mono"/>
              </a:endParaRPr>
            </a:p>
          </p:txBody>
        </p:sp>
      </p:grpSp>
      <p:grpSp>
        <p:nvGrpSpPr>
          <p:cNvPr id="149" name="Google Shape;149;p20"/>
          <p:cNvGrpSpPr/>
          <p:nvPr/>
        </p:nvGrpSpPr>
        <p:grpSpPr>
          <a:xfrm>
            <a:off x="2630169" y="1253174"/>
            <a:ext cx="1697698" cy="1697698"/>
            <a:chOff x="6963000" y="3068225"/>
            <a:chExt cx="1869300" cy="1869300"/>
          </a:xfrm>
        </p:grpSpPr>
        <p:sp>
          <p:nvSpPr>
            <p:cNvPr id="150" name="Google Shape;150;p20"/>
            <p:cNvSpPr/>
            <p:nvPr/>
          </p:nvSpPr>
          <p:spPr>
            <a:xfrm>
              <a:off x="6963000" y="3068225"/>
              <a:ext cx="1869300" cy="1869300"/>
            </a:xfrm>
            <a:prstGeom prst="ellipse">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txBox="1"/>
            <p:nvPr/>
          </p:nvSpPr>
          <p:spPr>
            <a:xfrm>
              <a:off x="7069650" y="3495725"/>
              <a:ext cx="1656000" cy="101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Vibration Budget</a:t>
              </a:r>
              <a:endParaRPr>
                <a:latin typeface="Roboto Mono"/>
                <a:ea typeface="Roboto Mono"/>
                <a:cs typeface="Roboto Mono"/>
                <a:sym typeface="Roboto Mono"/>
              </a:endParaRPr>
            </a:p>
          </p:txBody>
        </p:sp>
      </p:grpSp>
      <p:grpSp>
        <p:nvGrpSpPr>
          <p:cNvPr id="152" name="Google Shape;152;p20"/>
          <p:cNvGrpSpPr/>
          <p:nvPr/>
        </p:nvGrpSpPr>
        <p:grpSpPr>
          <a:xfrm>
            <a:off x="444232" y="1253174"/>
            <a:ext cx="1697698" cy="1697698"/>
            <a:chOff x="6963000" y="3068225"/>
            <a:chExt cx="1869300" cy="1869300"/>
          </a:xfrm>
        </p:grpSpPr>
        <p:sp>
          <p:nvSpPr>
            <p:cNvPr id="153" name="Google Shape;153;p20"/>
            <p:cNvSpPr/>
            <p:nvPr/>
          </p:nvSpPr>
          <p:spPr>
            <a:xfrm>
              <a:off x="6963000" y="3068225"/>
              <a:ext cx="1869300" cy="1869300"/>
            </a:xfrm>
            <a:prstGeom prst="ellipse">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txBox="1"/>
            <p:nvPr/>
          </p:nvSpPr>
          <p:spPr>
            <a:xfrm>
              <a:off x="7069650" y="3495725"/>
              <a:ext cx="1656000" cy="101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FEA</a:t>
              </a:r>
              <a:endParaRPr>
                <a:latin typeface="Roboto Mono"/>
                <a:ea typeface="Roboto Mono"/>
                <a:cs typeface="Roboto Mono"/>
                <a:sym typeface="Roboto Mono"/>
              </a:endParaRPr>
            </a:p>
          </p:txBody>
        </p:sp>
      </p:grpSp>
      <p:cxnSp>
        <p:nvCxnSpPr>
          <p:cNvPr id="155" name="Google Shape;155;p20"/>
          <p:cNvCxnSpPr>
            <a:stCxn id="153" idx="6"/>
            <a:endCxn id="150" idx="2"/>
          </p:cNvCxnSpPr>
          <p:nvPr/>
        </p:nvCxnSpPr>
        <p:spPr>
          <a:xfrm>
            <a:off x="2141930" y="2102023"/>
            <a:ext cx="488100" cy="0"/>
          </a:xfrm>
          <a:prstGeom prst="straightConnector1">
            <a:avLst/>
          </a:prstGeom>
          <a:noFill/>
          <a:ln w="38100" cap="flat" cmpd="sng">
            <a:solidFill>
              <a:schemeClr val="accent4"/>
            </a:solidFill>
            <a:prstDash val="solid"/>
            <a:round/>
            <a:headEnd type="none" w="med" len="med"/>
            <a:tailEnd type="stealth" w="med" len="med"/>
          </a:ln>
        </p:spPr>
      </p:cxnSp>
      <p:cxnSp>
        <p:nvCxnSpPr>
          <p:cNvPr id="156" name="Google Shape;156;p20"/>
          <p:cNvCxnSpPr>
            <a:stCxn id="150" idx="6"/>
            <a:endCxn id="144" idx="2"/>
          </p:cNvCxnSpPr>
          <p:nvPr/>
        </p:nvCxnSpPr>
        <p:spPr>
          <a:xfrm>
            <a:off x="4327868" y="2102023"/>
            <a:ext cx="488400" cy="0"/>
          </a:xfrm>
          <a:prstGeom prst="straightConnector1">
            <a:avLst/>
          </a:prstGeom>
          <a:noFill/>
          <a:ln w="38100" cap="flat" cmpd="sng">
            <a:solidFill>
              <a:schemeClr val="accent4"/>
            </a:solidFill>
            <a:prstDash val="solid"/>
            <a:round/>
            <a:headEnd type="none" w="med" len="med"/>
            <a:tailEnd type="stealth" w="med" len="med"/>
          </a:ln>
        </p:spPr>
      </p:cxnSp>
      <p:cxnSp>
        <p:nvCxnSpPr>
          <p:cNvPr id="157" name="Google Shape;157;p20"/>
          <p:cNvCxnSpPr>
            <a:stCxn id="144" idx="6"/>
            <a:endCxn id="147" idx="2"/>
          </p:cNvCxnSpPr>
          <p:nvPr/>
        </p:nvCxnSpPr>
        <p:spPr>
          <a:xfrm>
            <a:off x="6513830" y="2102023"/>
            <a:ext cx="488400" cy="0"/>
          </a:xfrm>
          <a:prstGeom prst="straightConnector1">
            <a:avLst/>
          </a:prstGeom>
          <a:noFill/>
          <a:ln w="38100" cap="flat" cmpd="sng">
            <a:solidFill>
              <a:schemeClr val="accent4"/>
            </a:solidFill>
            <a:prstDash val="solid"/>
            <a:round/>
            <a:headEnd type="none" w="med" len="med"/>
            <a:tailEnd type="stealth" w="med" len="med"/>
          </a:ln>
        </p:spPr>
      </p:cxnSp>
      <p:cxnSp>
        <p:nvCxnSpPr>
          <p:cNvPr id="158" name="Google Shape;158;p20"/>
          <p:cNvCxnSpPr>
            <a:stCxn id="147" idx="4"/>
            <a:endCxn id="159" idx="3"/>
          </p:cNvCxnSpPr>
          <p:nvPr/>
        </p:nvCxnSpPr>
        <p:spPr>
          <a:xfrm rot="5400000">
            <a:off x="4699581" y="347323"/>
            <a:ext cx="547800" cy="5754900"/>
          </a:xfrm>
          <a:prstGeom prst="bentConnector2">
            <a:avLst/>
          </a:prstGeom>
          <a:noFill/>
          <a:ln w="38100" cap="flat" cmpd="sng">
            <a:solidFill>
              <a:schemeClr val="accent4"/>
            </a:solidFill>
            <a:prstDash val="solid"/>
            <a:round/>
            <a:headEnd type="none" w="med" len="med"/>
            <a:tailEnd type="none" w="med" len="med"/>
          </a:ln>
        </p:spPr>
      </p:cxnSp>
      <p:cxnSp>
        <p:nvCxnSpPr>
          <p:cNvPr id="160" name="Google Shape;160;p20"/>
          <p:cNvCxnSpPr>
            <a:stCxn id="159" idx="0"/>
            <a:endCxn id="153" idx="4"/>
          </p:cNvCxnSpPr>
          <p:nvPr/>
        </p:nvCxnSpPr>
        <p:spPr>
          <a:xfrm rot="10800000">
            <a:off x="1293075" y="2950863"/>
            <a:ext cx="0" cy="356100"/>
          </a:xfrm>
          <a:prstGeom prst="straightConnector1">
            <a:avLst/>
          </a:prstGeom>
          <a:noFill/>
          <a:ln w="38100" cap="flat" cmpd="sng">
            <a:solidFill>
              <a:srgbClr val="FF9900"/>
            </a:solidFill>
            <a:prstDash val="solid"/>
            <a:round/>
            <a:headEnd type="none" w="med" len="med"/>
            <a:tailEnd type="stealth" w="med" len="med"/>
          </a:ln>
        </p:spPr>
      </p:cxnSp>
      <p:sp>
        <p:nvSpPr>
          <p:cNvPr id="159" name="Google Shape;159;p20"/>
          <p:cNvSpPr/>
          <p:nvPr/>
        </p:nvSpPr>
        <p:spPr>
          <a:xfrm>
            <a:off x="489975" y="3306963"/>
            <a:ext cx="1606200" cy="383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Assumptions</a:t>
            </a:r>
            <a:endParaRPr>
              <a:latin typeface="Roboto Mono"/>
              <a:ea typeface="Roboto Mono"/>
              <a:cs typeface="Roboto Mono"/>
              <a:sym typeface="Roboto Mono"/>
            </a:endParaRPr>
          </a:p>
        </p:txBody>
      </p:sp>
      <p:sp>
        <p:nvSpPr>
          <p:cNvPr id="161" name="Google Shape;161;p20"/>
          <p:cNvSpPr/>
          <p:nvPr/>
        </p:nvSpPr>
        <p:spPr>
          <a:xfrm>
            <a:off x="3768975" y="3306963"/>
            <a:ext cx="1606200" cy="3834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Validation</a:t>
            </a:r>
            <a:endParaRPr>
              <a:latin typeface="Roboto Mono"/>
              <a:ea typeface="Roboto Mono"/>
              <a:cs typeface="Roboto Mono"/>
              <a:sym typeface="Roboto Mono"/>
            </a:endParaRPr>
          </a:p>
        </p:txBody>
      </p:sp>
      <p:sp>
        <p:nvSpPr>
          <p:cNvPr id="162" name="Google Shape;162;p20"/>
          <p:cNvSpPr/>
          <p:nvPr/>
        </p:nvSpPr>
        <p:spPr>
          <a:xfrm>
            <a:off x="4521525" y="891450"/>
            <a:ext cx="4473000" cy="2316000"/>
          </a:xfrm>
          <a:prstGeom prst="rect">
            <a:avLst/>
          </a:prstGeom>
          <a:noFill/>
          <a:ln w="38100"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6"/>
        <p:cNvGrpSpPr/>
        <p:nvPr/>
      </p:nvGrpSpPr>
      <p:grpSpPr>
        <a:xfrm>
          <a:off x="0" y="0"/>
          <a:ext cx="0" cy="0"/>
          <a:chOff x="0" y="0"/>
          <a:chExt cx="0" cy="0"/>
        </a:xfrm>
      </p:grpSpPr>
      <p:pic>
        <p:nvPicPr>
          <p:cNvPr id="167" name="Google Shape;167;p21"/>
          <p:cNvPicPr preferRelativeResize="0"/>
          <p:nvPr/>
        </p:nvPicPr>
        <p:blipFill rotWithShape="1">
          <a:blip r:embed="rId3">
            <a:alphaModFix/>
          </a:blip>
          <a:srcRect r="20337" b="13344"/>
          <a:stretch/>
        </p:blipFill>
        <p:spPr>
          <a:xfrm>
            <a:off x="502013" y="1431307"/>
            <a:ext cx="2172925" cy="2036004"/>
          </a:xfrm>
          <a:prstGeom prst="rect">
            <a:avLst/>
          </a:prstGeom>
          <a:noFill/>
          <a:ln>
            <a:noFill/>
          </a:ln>
        </p:spPr>
      </p:pic>
      <p:pic>
        <p:nvPicPr>
          <p:cNvPr id="168" name="Google Shape;168;p21"/>
          <p:cNvPicPr preferRelativeResize="0"/>
          <p:nvPr/>
        </p:nvPicPr>
        <p:blipFill>
          <a:blip r:embed="rId4">
            <a:alphaModFix/>
          </a:blip>
          <a:stretch>
            <a:fillRect/>
          </a:stretch>
        </p:blipFill>
        <p:spPr>
          <a:xfrm>
            <a:off x="3485554" y="1500095"/>
            <a:ext cx="2172924" cy="2054525"/>
          </a:xfrm>
          <a:prstGeom prst="rect">
            <a:avLst/>
          </a:prstGeom>
          <a:noFill/>
          <a:ln>
            <a:noFill/>
          </a:ln>
        </p:spPr>
      </p:pic>
      <p:sp>
        <p:nvSpPr>
          <p:cNvPr id="169" name="Google Shape;169;p21"/>
          <p:cNvSpPr txBox="1"/>
          <p:nvPr/>
        </p:nvSpPr>
        <p:spPr>
          <a:xfrm>
            <a:off x="587237" y="3678075"/>
            <a:ext cx="2002500" cy="10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Roboto Mono"/>
                <a:ea typeface="Roboto Mono"/>
                <a:cs typeface="Roboto Mono"/>
                <a:sym typeface="Roboto Mono"/>
              </a:rPr>
              <a:t>MATLAB</a:t>
            </a:r>
            <a:endParaRPr sz="1800" b="1">
              <a:latin typeface="Roboto Mono"/>
              <a:ea typeface="Roboto Mono"/>
              <a:cs typeface="Roboto Mono"/>
              <a:sym typeface="Roboto Mono"/>
            </a:endParaRPr>
          </a:p>
          <a:p>
            <a:pPr marL="0" lvl="0" indent="0" algn="ctr" rtl="0">
              <a:spcBef>
                <a:spcPts val="0"/>
              </a:spcBef>
              <a:spcAft>
                <a:spcPts val="0"/>
              </a:spcAft>
              <a:buNone/>
            </a:pPr>
            <a:r>
              <a:rPr lang="en" b="1">
                <a:latin typeface="Roboto Mono"/>
                <a:ea typeface="Roboto Mono"/>
                <a:cs typeface="Roboto Mono"/>
                <a:sym typeface="Roboto Mono"/>
              </a:rPr>
              <a:t>-User Interface</a:t>
            </a:r>
            <a:endParaRPr b="1">
              <a:latin typeface="Roboto Mono"/>
              <a:ea typeface="Roboto Mono"/>
              <a:cs typeface="Roboto Mono"/>
              <a:sym typeface="Roboto Mono"/>
            </a:endParaRPr>
          </a:p>
          <a:p>
            <a:pPr marL="0" lvl="0" indent="0" algn="ctr" rtl="0">
              <a:spcBef>
                <a:spcPts val="0"/>
              </a:spcBef>
              <a:spcAft>
                <a:spcPts val="0"/>
              </a:spcAft>
              <a:buNone/>
            </a:pPr>
            <a:r>
              <a:rPr lang="en" b="1">
                <a:latin typeface="Roboto Mono"/>
                <a:ea typeface="Roboto Mono"/>
                <a:cs typeface="Roboto Mono"/>
                <a:sym typeface="Roboto Mono"/>
              </a:rPr>
              <a:t>-Data Processing</a:t>
            </a:r>
            <a:endParaRPr b="1">
              <a:latin typeface="Roboto Mono"/>
              <a:ea typeface="Roboto Mono"/>
              <a:cs typeface="Roboto Mono"/>
              <a:sym typeface="Roboto Mono"/>
            </a:endParaRPr>
          </a:p>
        </p:txBody>
      </p:sp>
      <p:sp>
        <p:nvSpPr>
          <p:cNvPr id="170" name="Google Shape;17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Roboto Mono"/>
                <a:ea typeface="Roboto Mono"/>
                <a:cs typeface="Roboto Mono"/>
                <a:sym typeface="Roboto Mono"/>
              </a:rPr>
              <a:t>Data Acquisition Tools &amp; Validation</a:t>
            </a:r>
            <a:endParaRPr>
              <a:solidFill>
                <a:srgbClr val="000000"/>
              </a:solidFill>
              <a:latin typeface="Roboto Mono"/>
              <a:ea typeface="Roboto Mono"/>
              <a:cs typeface="Roboto Mono"/>
              <a:sym typeface="Roboto Mono"/>
            </a:endParaRPr>
          </a:p>
          <a:p>
            <a:pPr marL="0" lvl="0" indent="0" algn="l" rtl="0">
              <a:spcBef>
                <a:spcPts val="0"/>
              </a:spcBef>
              <a:spcAft>
                <a:spcPts val="0"/>
              </a:spcAft>
              <a:buNone/>
            </a:pPr>
            <a:endParaRPr>
              <a:solidFill>
                <a:srgbClr val="000000"/>
              </a:solidFill>
              <a:latin typeface="Roboto Mono"/>
              <a:ea typeface="Roboto Mono"/>
              <a:cs typeface="Roboto Mono"/>
              <a:sym typeface="Roboto Mono"/>
            </a:endParaRPr>
          </a:p>
        </p:txBody>
      </p:sp>
      <p:pic>
        <p:nvPicPr>
          <p:cNvPr id="171" name="Google Shape;171;p21"/>
          <p:cNvPicPr preferRelativeResize="0"/>
          <p:nvPr/>
        </p:nvPicPr>
        <p:blipFill>
          <a:blip r:embed="rId5">
            <a:alphaModFix/>
          </a:blip>
          <a:stretch>
            <a:fillRect/>
          </a:stretch>
        </p:blipFill>
        <p:spPr>
          <a:xfrm>
            <a:off x="6554313" y="1544488"/>
            <a:ext cx="2054525" cy="2054525"/>
          </a:xfrm>
          <a:prstGeom prst="rect">
            <a:avLst/>
          </a:prstGeom>
          <a:noFill/>
          <a:ln>
            <a:noFill/>
          </a:ln>
        </p:spPr>
      </p:pic>
      <p:sp>
        <p:nvSpPr>
          <p:cNvPr id="172" name="Google Shape;172;p21"/>
          <p:cNvSpPr txBox="1"/>
          <p:nvPr/>
        </p:nvSpPr>
        <p:spPr>
          <a:xfrm>
            <a:off x="3096475" y="3678075"/>
            <a:ext cx="2951100" cy="10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Roboto Mono"/>
                <a:ea typeface="Roboto Mono"/>
                <a:cs typeface="Roboto Mono"/>
                <a:sym typeface="Roboto Mono"/>
              </a:rPr>
              <a:t>National Instruments</a:t>
            </a:r>
            <a:endParaRPr sz="1800" b="1">
              <a:latin typeface="Roboto Mono"/>
              <a:ea typeface="Roboto Mono"/>
              <a:cs typeface="Roboto Mono"/>
              <a:sym typeface="Roboto Mono"/>
            </a:endParaRPr>
          </a:p>
          <a:p>
            <a:pPr marL="0" lvl="0" indent="0" algn="ctr" rtl="0">
              <a:spcBef>
                <a:spcPts val="0"/>
              </a:spcBef>
              <a:spcAft>
                <a:spcPts val="0"/>
              </a:spcAft>
              <a:buNone/>
            </a:pPr>
            <a:r>
              <a:rPr lang="en" b="1">
                <a:latin typeface="Roboto Mono"/>
                <a:ea typeface="Roboto Mono"/>
                <a:cs typeface="Roboto Mono"/>
                <a:sym typeface="Roboto Mono"/>
              </a:rPr>
              <a:t>-Data Acquisition</a:t>
            </a:r>
            <a:endParaRPr b="1">
              <a:latin typeface="Roboto Mono"/>
              <a:ea typeface="Roboto Mono"/>
              <a:cs typeface="Roboto Mono"/>
              <a:sym typeface="Roboto Mono"/>
            </a:endParaRPr>
          </a:p>
        </p:txBody>
      </p:sp>
      <p:sp>
        <p:nvSpPr>
          <p:cNvPr id="173" name="Google Shape;173;p21"/>
          <p:cNvSpPr txBox="1"/>
          <p:nvPr/>
        </p:nvSpPr>
        <p:spPr>
          <a:xfrm>
            <a:off x="6580337" y="3678075"/>
            <a:ext cx="2002500" cy="10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Roboto Mono"/>
                <a:ea typeface="Roboto Mono"/>
                <a:cs typeface="Roboto Mono"/>
                <a:sym typeface="Roboto Mono"/>
              </a:rPr>
              <a:t>ANSYS</a:t>
            </a:r>
            <a:endParaRPr sz="1800" b="1">
              <a:latin typeface="Roboto Mono"/>
              <a:ea typeface="Roboto Mono"/>
              <a:cs typeface="Roboto Mono"/>
              <a:sym typeface="Roboto Mono"/>
            </a:endParaRPr>
          </a:p>
          <a:p>
            <a:pPr marL="0" lvl="0" indent="0" algn="ctr" rtl="0">
              <a:spcBef>
                <a:spcPts val="0"/>
              </a:spcBef>
              <a:spcAft>
                <a:spcPts val="0"/>
              </a:spcAft>
              <a:buNone/>
            </a:pPr>
            <a:r>
              <a:rPr lang="en" b="1">
                <a:latin typeface="Roboto Mono"/>
                <a:ea typeface="Roboto Mono"/>
                <a:cs typeface="Roboto Mono"/>
                <a:sym typeface="Roboto Mono"/>
              </a:rPr>
              <a:t>-Simulation and modeling</a:t>
            </a:r>
            <a:endParaRPr b="1">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77"/>
        <p:cNvGrpSpPr/>
        <p:nvPr/>
      </p:nvGrpSpPr>
      <p:grpSpPr>
        <a:xfrm>
          <a:off x="0" y="0"/>
          <a:ext cx="0" cy="0"/>
          <a:chOff x="0" y="0"/>
          <a:chExt cx="0" cy="0"/>
        </a:xfrm>
      </p:grpSpPr>
      <p:pic>
        <p:nvPicPr>
          <p:cNvPr id="178" name="Google Shape;178;p22"/>
          <p:cNvPicPr preferRelativeResize="0"/>
          <p:nvPr/>
        </p:nvPicPr>
        <p:blipFill rotWithShape="1">
          <a:blip r:embed="rId3">
            <a:alphaModFix/>
          </a:blip>
          <a:srcRect l="531" t="2736" r="1091" b="1578"/>
          <a:stretch/>
        </p:blipFill>
        <p:spPr>
          <a:xfrm>
            <a:off x="0" y="0"/>
            <a:ext cx="6133535" cy="5143500"/>
          </a:xfrm>
          <a:prstGeom prst="rect">
            <a:avLst/>
          </a:prstGeom>
          <a:noFill/>
          <a:ln>
            <a:noFill/>
          </a:ln>
        </p:spPr>
      </p:pic>
      <p:sp>
        <p:nvSpPr>
          <p:cNvPr id="179" name="Google Shape;179;p22"/>
          <p:cNvSpPr txBox="1"/>
          <p:nvPr/>
        </p:nvSpPr>
        <p:spPr>
          <a:xfrm>
            <a:off x="5254500" y="584650"/>
            <a:ext cx="3855900" cy="3996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Roboto Mono"/>
              <a:buChar char="●"/>
            </a:pPr>
            <a:r>
              <a:rPr lang="en" sz="1800">
                <a:latin typeface="Roboto Mono"/>
                <a:ea typeface="Roboto Mono"/>
                <a:cs typeface="Roboto Mono"/>
                <a:sym typeface="Roboto Mono"/>
              </a:rPr>
              <a:t>Specify collection settings</a:t>
            </a:r>
            <a:endParaRPr sz="1800">
              <a:latin typeface="Roboto Mono"/>
              <a:ea typeface="Roboto Mono"/>
              <a:cs typeface="Roboto Mono"/>
              <a:sym typeface="Roboto Mono"/>
            </a:endParaRPr>
          </a:p>
          <a:p>
            <a:pPr marL="457200" lvl="0" indent="0" algn="l" rtl="0">
              <a:lnSpc>
                <a:spcPct val="115000"/>
              </a:lnSpc>
              <a:spcBef>
                <a:spcPts val="0"/>
              </a:spcBef>
              <a:spcAft>
                <a:spcPts val="0"/>
              </a:spcAft>
              <a:buNone/>
            </a:pPr>
            <a:endParaRPr sz="1800">
              <a:latin typeface="Roboto Mono"/>
              <a:ea typeface="Roboto Mono"/>
              <a:cs typeface="Roboto Mono"/>
              <a:sym typeface="Roboto Mono"/>
            </a:endParaRPr>
          </a:p>
          <a:p>
            <a:pPr marL="457200" lvl="0" indent="-342900" algn="l" rtl="0">
              <a:lnSpc>
                <a:spcPct val="115000"/>
              </a:lnSpc>
              <a:spcBef>
                <a:spcPts val="0"/>
              </a:spcBef>
              <a:spcAft>
                <a:spcPts val="0"/>
              </a:spcAft>
              <a:buSzPts val="1800"/>
              <a:buFont typeface="Roboto Mono"/>
              <a:buChar char="●"/>
            </a:pPr>
            <a:r>
              <a:rPr lang="en" sz="1800">
                <a:latin typeface="Roboto Mono"/>
                <a:ea typeface="Roboto Mono"/>
                <a:cs typeface="Roboto Mono"/>
                <a:sym typeface="Roboto Mono"/>
              </a:rPr>
              <a:t>Impact Detection</a:t>
            </a:r>
            <a:endParaRPr sz="1800">
              <a:latin typeface="Roboto Mono"/>
              <a:ea typeface="Roboto Mono"/>
              <a:cs typeface="Roboto Mono"/>
              <a:sym typeface="Roboto Mono"/>
            </a:endParaRPr>
          </a:p>
          <a:p>
            <a:pPr marL="457200" lvl="0" indent="0" algn="l" rtl="0">
              <a:lnSpc>
                <a:spcPct val="115000"/>
              </a:lnSpc>
              <a:spcBef>
                <a:spcPts val="0"/>
              </a:spcBef>
              <a:spcAft>
                <a:spcPts val="0"/>
              </a:spcAft>
              <a:buNone/>
            </a:pPr>
            <a:endParaRPr sz="1800">
              <a:latin typeface="Roboto Mono"/>
              <a:ea typeface="Roboto Mono"/>
              <a:cs typeface="Roboto Mono"/>
              <a:sym typeface="Roboto Mono"/>
            </a:endParaRPr>
          </a:p>
          <a:p>
            <a:pPr marL="457200" lvl="0" indent="-342900" algn="l" rtl="0">
              <a:lnSpc>
                <a:spcPct val="115000"/>
              </a:lnSpc>
              <a:spcBef>
                <a:spcPts val="0"/>
              </a:spcBef>
              <a:spcAft>
                <a:spcPts val="0"/>
              </a:spcAft>
              <a:buSzPts val="1800"/>
              <a:buFont typeface="Roboto Mono"/>
              <a:buChar char="●"/>
            </a:pPr>
            <a:r>
              <a:rPr lang="en" sz="1800">
                <a:latin typeface="Roboto Mono"/>
                <a:ea typeface="Roboto Mono"/>
                <a:cs typeface="Roboto Mono"/>
                <a:sym typeface="Roboto Mono"/>
              </a:rPr>
              <a:t>Data processing, plotting, and averaging</a:t>
            </a:r>
            <a:endParaRPr sz="1800">
              <a:latin typeface="Roboto Mono"/>
              <a:ea typeface="Roboto Mono"/>
              <a:cs typeface="Roboto Mono"/>
              <a:sym typeface="Roboto Mono"/>
            </a:endParaRPr>
          </a:p>
          <a:p>
            <a:pPr marL="457200" lvl="0" indent="0" algn="l" rtl="0">
              <a:lnSpc>
                <a:spcPct val="115000"/>
              </a:lnSpc>
              <a:spcBef>
                <a:spcPts val="0"/>
              </a:spcBef>
              <a:spcAft>
                <a:spcPts val="0"/>
              </a:spcAft>
              <a:buNone/>
            </a:pPr>
            <a:endParaRPr sz="1800">
              <a:latin typeface="Roboto Mono"/>
              <a:ea typeface="Roboto Mono"/>
              <a:cs typeface="Roboto Mono"/>
              <a:sym typeface="Roboto Mono"/>
            </a:endParaRPr>
          </a:p>
          <a:p>
            <a:pPr marL="457200" lvl="0" indent="-342900" algn="l" rtl="0">
              <a:lnSpc>
                <a:spcPct val="115000"/>
              </a:lnSpc>
              <a:spcBef>
                <a:spcPts val="0"/>
              </a:spcBef>
              <a:spcAft>
                <a:spcPts val="0"/>
              </a:spcAft>
              <a:buSzPts val="1800"/>
              <a:buFont typeface="Roboto Mono"/>
              <a:buChar char="●"/>
            </a:pPr>
            <a:r>
              <a:rPr lang="en" sz="1800">
                <a:latin typeface="Roboto Mono"/>
                <a:ea typeface="Roboto Mono"/>
                <a:cs typeface="Roboto Mono"/>
                <a:sym typeface="Roboto Mono"/>
              </a:rPr>
              <a:t>Saving and loading data</a:t>
            </a:r>
            <a:endParaRPr sz="1800">
              <a:latin typeface="Roboto Mono"/>
              <a:ea typeface="Roboto Mono"/>
              <a:cs typeface="Roboto Mono"/>
              <a:sym typeface="Roboto Mono"/>
            </a:endParaRPr>
          </a:p>
          <a:p>
            <a:pPr marL="457200" lvl="0" indent="0" algn="l" rtl="0">
              <a:lnSpc>
                <a:spcPct val="115000"/>
              </a:lnSpc>
              <a:spcBef>
                <a:spcPts val="0"/>
              </a:spcBef>
              <a:spcAft>
                <a:spcPts val="0"/>
              </a:spcAft>
              <a:buNone/>
            </a:pPr>
            <a:endParaRPr sz="1800">
              <a:latin typeface="Roboto Mono"/>
              <a:ea typeface="Roboto Mono"/>
              <a:cs typeface="Roboto Mono"/>
              <a:sym typeface="Roboto Mono"/>
            </a:endParaRPr>
          </a:p>
          <a:p>
            <a:pPr marL="457200" lvl="0" indent="-342900" algn="l" rtl="0">
              <a:lnSpc>
                <a:spcPct val="115000"/>
              </a:lnSpc>
              <a:spcBef>
                <a:spcPts val="0"/>
              </a:spcBef>
              <a:spcAft>
                <a:spcPts val="0"/>
              </a:spcAft>
              <a:buSzPts val="1800"/>
              <a:buFont typeface="Roboto Mono"/>
              <a:buChar char="●"/>
            </a:pPr>
            <a:r>
              <a:rPr lang="en" sz="1800">
                <a:latin typeface="Roboto Mono"/>
                <a:ea typeface="Roboto Mono"/>
                <a:cs typeface="Roboto Mono"/>
                <a:sym typeface="Roboto Mono"/>
              </a:rPr>
              <a:t>Labview mode!</a:t>
            </a:r>
            <a:endParaRPr sz="1800">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2303</TotalTime>
  <Words>1002</Words>
  <Application>Microsoft Office PowerPoint</Application>
  <PresentationFormat>On-screen Show (16:9)</PresentationFormat>
  <Paragraphs>193</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Roboto Mono</vt:lpstr>
      <vt:lpstr>Simple Dark</vt:lpstr>
      <vt:lpstr>Vibration Measurement in Astronomical Observatories</vt:lpstr>
      <vt:lpstr>Extremely Large Telescopes</vt:lpstr>
      <vt:lpstr>Vibrations are bad for Image Quality</vt:lpstr>
      <vt:lpstr>The Vibration Budget</vt:lpstr>
      <vt:lpstr>FEMs need Validation</vt:lpstr>
      <vt:lpstr>Project Overview</vt:lpstr>
      <vt:lpstr>Project Overview</vt:lpstr>
      <vt:lpstr>Data Acquisition Tools &amp; Validation </vt:lpstr>
      <vt:lpstr>PowerPoint Presentation</vt:lpstr>
      <vt:lpstr>Testing Methodology</vt:lpstr>
      <vt:lpstr>Validating the tools</vt:lpstr>
      <vt:lpstr>PowerPoint Presentation</vt:lpstr>
      <vt:lpstr>PowerPoint Presentation</vt:lpstr>
      <vt:lpstr>PowerPoint Presentation</vt:lpstr>
      <vt:lpstr>PowerPoint Presentation</vt:lpstr>
      <vt:lpstr>Additional Insights Generated from the Tool</vt:lpstr>
      <vt:lpstr>PowerPoint Presentation</vt:lpstr>
      <vt:lpstr>PowerPoint Presentation</vt:lpstr>
      <vt:lpstr>PowerPoint Presentation</vt:lpstr>
      <vt:lpstr>MSIT Background and Testing Rationale</vt:lpstr>
      <vt:lpstr>PowerPoint Presentation</vt:lpstr>
      <vt:lpstr>PowerPoint Presentation</vt:lpstr>
      <vt:lpstr>Summary</vt:lpstr>
      <vt:lpstr>Takeaways</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Vibration Measurement in Astronomical Observatories</dc:title>
  <dc:creator>Jonathan Zerez</dc:creator>
  <cp:lastModifiedBy>Jonathan Zerez</cp:lastModifiedBy>
  <cp:revision>4</cp:revision>
  <dcterms:modified xsi:type="dcterms:W3CDTF">2019-08-16T18:23:04Z</dcterms:modified>
</cp:coreProperties>
</file>